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59" r:id="rId6"/>
    <p:sldId id="260" r:id="rId7"/>
    <p:sldId id="261" r:id="rId8"/>
    <p:sldId id="262" r:id="rId9"/>
    <p:sldId id="263" r:id="rId10"/>
    <p:sldId id="264" r:id="rId11"/>
    <p:sldId id="265" r:id="rId12"/>
    <p:sldId id="266" r:id="rId13"/>
    <p:sldId id="267" r:id="rId14"/>
    <p:sldId id="270"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12" autoAdjust="0"/>
  </p:normalViewPr>
  <p:slideViewPr>
    <p:cSldViewPr snapToGrid="0">
      <p:cViewPr varScale="1">
        <p:scale>
          <a:sx n="85" d="100"/>
          <a:sy n="85" d="100"/>
        </p:scale>
        <p:origin x="96" y="330"/>
      </p:cViewPr>
      <p:guideLst/>
    </p:cSldViewPr>
  </p:slideViewPr>
  <p:outlineViewPr>
    <p:cViewPr>
      <p:scale>
        <a:sx n="33" d="100"/>
        <a:sy n="33" d="100"/>
      </p:scale>
      <p:origin x="0" y="-2221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352975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8149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12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7718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1C5C-4B73-4AE9-B8D2-9252B6AF4B0B}"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3179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911C5C-4B73-4AE9-B8D2-9252B6AF4B0B}"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9127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911C5C-4B73-4AE9-B8D2-9252B6AF4B0B}" type="datetimeFigureOut">
              <a:rPr lang="en-GB" smtClean="0"/>
              <a:t>14/11/2024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5620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911C5C-4B73-4AE9-B8D2-9252B6AF4B0B}" type="datetimeFigureOut">
              <a:rPr lang="en-GB" smtClean="0"/>
              <a:t>14/11/2024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8467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1C5C-4B73-4AE9-B8D2-9252B6AF4B0B}" type="datetimeFigureOut">
              <a:rPr lang="en-GB" smtClean="0"/>
              <a:t>14/11/2024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8125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6788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7630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1C5C-4B73-4AE9-B8D2-9252B6AF4B0B}" type="datetimeFigureOut">
              <a:rPr lang="en-GB" smtClean="0"/>
              <a:t>14/11/2024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C57E-A130-4E25-BDAE-33F3B05B9708}" type="slidenum">
              <a:rPr lang="en-GB" smtClean="0"/>
              <a:t>‹#›</a:t>
            </a:fld>
            <a:endParaRPr lang="en-GB"/>
          </a:p>
        </p:txBody>
      </p:sp>
    </p:spTree>
    <p:extLst>
      <p:ext uri="{BB962C8B-B14F-4D97-AF65-F5344CB8AC3E}">
        <p14:creationId xmlns:p14="http://schemas.microsoft.com/office/powerpoint/2010/main" val="39975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6142" y="2056685"/>
            <a:ext cx="9144000" cy="1938992"/>
          </a:xfrm>
          <a:prstGeom prst="rect">
            <a:avLst/>
          </a:prstGeom>
          <a:noFill/>
        </p:spPr>
        <p:txBody>
          <a:bodyPr wrap="square" rtlCol="0">
            <a:spAutoFit/>
          </a:bodyPr>
          <a:lstStyle/>
          <a:p>
            <a:pPr algn="ctr"/>
            <a:r>
              <a:rPr lang="en-GB" sz="6000" dirty="0"/>
              <a:t>Antarctic </a:t>
            </a:r>
            <a:r>
              <a:rPr lang="en-GB" sz="6000" dirty="0" smtClean="0"/>
              <a:t>Travel</a:t>
            </a:r>
            <a:br>
              <a:rPr lang="en-GB" sz="6000" dirty="0" smtClean="0"/>
            </a:br>
            <a:r>
              <a:rPr lang="en-GB" sz="6000" dirty="0" smtClean="0"/>
              <a:t>Modern </a:t>
            </a:r>
            <a:r>
              <a:rPr lang="en-GB" sz="6000" dirty="0"/>
              <a:t>Practicalities</a:t>
            </a:r>
            <a:endParaRPr lang="en-GB" sz="6000" dirty="0">
              <a:solidFill>
                <a:schemeClr val="accent1"/>
              </a:solidFill>
            </a:endParaRPr>
          </a:p>
        </p:txBody>
      </p:sp>
      <p:sp>
        <p:nvSpPr>
          <p:cNvPr id="6" name="TextBox 5"/>
          <p:cNvSpPr txBox="1"/>
          <p:nvPr/>
        </p:nvSpPr>
        <p:spPr>
          <a:xfrm>
            <a:off x="123567" y="5842337"/>
            <a:ext cx="11829535" cy="830997"/>
          </a:xfrm>
          <a:prstGeom prst="rect">
            <a:avLst/>
          </a:prstGeom>
          <a:noFill/>
        </p:spPr>
        <p:txBody>
          <a:bodyPr wrap="square" rtlCol="0">
            <a:spAutoFit/>
          </a:bodyPr>
          <a:lstStyle/>
          <a:p>
            <a:r>
              <a:rPr lang="en-US" altLang="en-US" sz="1200" b="1" dirty="0"/>
              <a:t>Copyright:</a:t>
            </a:r>
            <a:r>
              <a:rPr lang="en-GB" sz="1200" dirty="0"/>
              <a:t> This resource is provided free by </a:t>
            </a:r>
            <a:r>
              <a:rPr lang="en-GB" sz="1200" dirty="0">
                <a:hlinkClick r:id="rId2"/>
              </a:rPr>
              <a:t>CoolAntarctica.com</a:t>
            </a:r>
            <a:r>
              <a:rPr lang="en-GB" sz="1200" dirty="0"/>
              <a:t>, you’re welcome. It cannot be distributed by any other means, believe it or not people sometimes lift free resources and distribute them pretending they have been allowed to or even sell them as their own – I know! It’s shocking! If anyone asks you for payment for this or if you get it but not from CoolAntarctica.com, please email danthwhaler@gmail.com and the ghost of whaler Dan will exact retribution on the scurvy dogs.</a:t>
            </a:r>
            <a:endParaRPr lang="en-US" altLang="en-US" sz="1200" dirty="0"/>
          </a:p>
          <a:p>
            <a:r>
              <a:rPr lang="en-US" altLang="en-US" sz="1200" dirty="0"/>
              <a:t>This copyright notice must appear wherever this material is used. Any queries please </a:t>
            </a:r>
            <a:r>
              <a:rPr lang="en-US" altLang="en-US" sz="1200" dirty="0">
                <a:hlinkClick r:id="rId3"/>
              </a:rPr>
              <a:t>email</a:t>
            </a:r>
            <a:endParaRPr lang="en-US" altLang="en-US" sz="1200" dirty="0"/>
          </a:p>
        </p:txBody>
      </p:sp>
    </p:spTree>
    <p:extLst>
      <p:ext uri="{BB962C8B-B14F-4D97-AF65-F5344CB8AC3E}">
        <p14:creationId xmlns:p14="http://schemas.microsoft.com/office/powerpoint/2010/main" val="2962842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48" y="403575"/>
            <a:ext cx="8854895" cy="6050845"/>
          </a:xfrm>
          <a:prstGeom prst="rect">
            <a:avLst/>
          </a:prstGeom>
        </p:spPr>
      </p:pic>
      <p:sp>
        <p:nvSpPr>
          <p:cNvPr id="3" name="Content Placeholder 2"/>
          <p:cNvSpPr>
            <a:spLocks noGrp="1"/>
          </p:cNvSpPr>
          <p:nvPr>
            <p:ph idx="1"/>
          </p:nvPr>
        </p:nvSpPr>
        <p:spPr>
          <a:xfrm>
            <a:off x="8997243" y="-2"/>
            <a:ext cx="3194755" cy="6858001"/>
          </a:xfrm>
        </p:spPr>
        <p:txBody>
          <a:bodyPr>
            <a:noAutofit/>
          </a:bodyPr>
          <a:lstStyle/>
          <a:p>
            <a:pPr marL="0" indent="0" algn="ctr">
              <a:buNone/>
            </a:pPr>
            <a:endParaRPr lang="en-GB" sz="2200" b="1" dirty="0" smtClean="0">
              <a:solidFill>
                <a:srgbClr val="C00000"/>
              </a:solidFill>
            </a:endParaRPr>
          </a:p>
          <a:p>
            <a:pPr marL="0" indent="0" algn="ctr">
              <a:buNone/>
            </a:pPr>
            <a:r>
              <a:rPr lang="en-GB" sz="2200" b="1" dirty="0" smtClean="0">
                <a:solidFill>
                  <a:srgbClr val="C00000"/>
                </a:solidFill>
              </a:rPr>
              <a:t>Hazards - </a:t>
            </a:r>
            <a:r>
              <a:rPr lang="en-GB" sz="2200" b="1" dirty="0" smtClean="0">
                <a:solidFill>
                  <a:srgbClr val="C00000"/>
                </a:solidFill>
              </a:rPr>
              <a:t>Sea-Ice</a:t>
            </a:r>
            <a:endParaRPr lang="en-GB" sz="1800" b="1" dirty="0" smtClean="0">
              <a:solidFill>
                <a:srgbClr val="C00000"/>
              </a:solidFill>
            </a:endParaRPr>
          </a:p>
          <a:p>
            <a:pPr marL="0" indent="0">
              <a:buNone/>
            </a:pPr>
            <a:endParaRPr lang="en-GB" sz="1800" b="1" dirty="0" smtClean="0"/>
          </a:p>
          <a:p>
            <a:pPr marL="0" indent="0">
              <a:buNone/>
            </a:pPr>
            <a:r>
              <a:rPr lang="en-GB" sz="2200" b="1" dirty="0"/>
              <a:t>Sea ice can be an excellent surface for travelling over if it is hard and </a:t>
            </a:r>
            <a:r>
              <a:rPr lang="en-GB" sz="2200" b="1" dirty="0" smtClean="0"/>
              <a:t>strong.</a:t>
            </a:r>
          </a:p>
          <a:p>
            <a:pPr marL="0" indent="0">
              <a:buNone/>
            </a:pPr>
            <a:r>
              <a:rPr lang="en-GB" sz="2200" dirty="0" smtClean="0"/>
              <a:t>It </a:t>
            </a:r>
            <a:r>
              <a:rPr lang="en-GB" sz="2200" dirty="0"/>
              <a:t>can also be </a:t>
            </a:r>
            <a:r>
              <a:rPr lang="en-GB" sz="2200" dirty="0" smtClean="0"/>
              <a:t>treacherous </a:t>
            </a:r>
            <a:r>
              <a:rPr lang="en-GB" sz="2200" dirty="0"/>
              <a:t>if it isn't </a:t>
            </a:r>
            <a:r>
              <a:rPr lang="en-GB" sz="2200" dirty="0" smtClean="0"/>
              <a:t>or if </a:t>
            </a:r>
            <a:r>
              <a:rPr lang="en-GB" sz="2200" dirty="0"/>
              <a:t>you're not sure. </a:t>
            </a:r>
            <a:r>
              <a:rPr lang="en-GB" sz="2200" dirty="0" smtClean="0"/>
              <a:t>When many miles out to sea on apparently solid ice, it can </a:t>
            </a:r>
            <a:r>
              <a:rPr lang="en-GB" sz="2200" dirty="0"/>
              <a:t>be broken by a storm or waves resulting in countless separate ice floes which can be taken by wind and tides </a:t>
            </a:r>
            <a:r>
              <a:rPr lang="en-GB" sz="2200" dirty="0" smtClean="0"/>
              <a:t>far from </a:t>
            </a:r>
            <a:r>
              <a:rPr lang="en-GB" sz="2200" dirty="0"/>
              <a:t>where it was</a:t>
            </a:r>
            <a:r>
              <a:rPr lang="en-GB" sz="2200" dirty="0" smtClean="0"/>
              <a:t>. Don't </a:t>
            </a:r>
            <a:r>
              <a:rPr lang="en-GB" sz="2200" dirty="0"/>
              <a:t>spend the night camped on sea-ice, and don't travel across it in strong winds.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56" y="0"/>
            <a:ext cx="10154985" cy="6858000"/>
          </a:xfrm>
          <a:prstGeom prst="rect">
            <a:avLst/>
          </a:prstGeom>
        </p:spPr>
      </p:pic>
    </p:spTree>
    <p:extLst>
      <p:ext uri="{BB962C8B-B14F-4D97-AF65-F5344CB8AC3E}">
        <p14:creationId xmlns:p14="http://schemas.microsoft.com/office/powerpoint/2010/main" val="9983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067676" y="-1"/>
            <a:ext cx="4124324" cy="6648451"/>
          </a:xfrm>
        </p:spPr>
        <p:txBody>
          <a:bodyPr>
            <a:noAutofit/>
          </a:bodyPr>
          <a:lstStyle/>
          <a:p>
            <a:pPr marL="0" indent="0" algn="ctr">
              <a:buNone/>
            </a:pPr>
            <a:endParaRPr lang="en-GB" sz="2200" b="1" dirty="0" smtClean="0">
              <a:solidFill>
                <a:srgbClr val="C00000"/>
              </a:solidFill>
            </a:endParaRPr>
          </a:p>
          <a:p>
            <a:pPr marL="0" indent="0" algn="ctr">
              <a:buNone/>
            </a:pPr>
            <a:r>
              <a:rPr lang="en-GB" sz="2200" b="1" dirty="0" smtClean="0">
                <a:solidFill>
                  <a:srgbClr val="C00000"/>
                </a:solidFill>
              </a:rPr>
              <a:t>Hazards - Breakdowns</a:t>
            </a:r>
            <a:endParaRPr lang="en-GB" sz="2200" b="1" dirty="0" smtClean="0">
              <a:solidFill>
                <a:srgbClr val="C00000"/>
              </a:solidFill>
            </a:endParaRPr>
          </a:p>
          <a:p>
            <a:pPr marL="0" indent="0">
              <a:buNone/>
            </a:pPr>
            <a:endParaRPr lang="en-GB" sz="2200" b="1" dirty="0">
              <a:solidFill>
                <a:srgbClr val="C00000"/>
              </a:solidFill>
            </a:endParaRPr>
          </a:p>
          <a:p>
            <a:pPr marL="0" indent="0">
              <a:buNone/>
            </a:pPr>
            <a:r>
              <a:rPr lang="en-GB" sz="2200" dirty="0" smtClean="0"/>
              <a:t>Vehicles </a:t>
            </a:r>
            <a:r>
              <a:rPr lang="en-GB" sz="2200" dirty="0" smtClean="0"/>
              <a:t>in </a:t>
            </a:r>
            <a:r>
              <a:rPr lang="en-GB" sz="2200" dirty="0"/>
              <a:t>Antarctica tend </a:t>
            </a:r>
            <a:r>
              <a:rPr lang="en-GB" sz="2200" dirty="0" smtClean="0"/>
              <a:t>not to be the most up to date, using </a:t>
            </a:r>
            <a:r>
              <a:rPr lang="en-GB" sz="2200" dirty="0"/>
              <a:t>yesterdays engineering. This means they are proven in use and are easier to fix when they break. If </a:t>
            </a:r>
            <a:r>
              <a:rPr lang="en-GB" sz="2200" dirty="0" smtClean="0"/>
              <a:t>a vehicle </a:t>
            </a:r>
            <a:r>
              <a:rPr lang="en-GB" sz="2200" dirty="0" smtClean="0"/>
              <a:t>breaks </a:t>
            </a:r>
            <a:r>
              <a:rPr lang="en-GB" sz="2200" dirty="0"/>
              <a:t>down deep in the field, it may be days until someone can fly out with a mechanic or spare parts to fix </a:t>
            </a:r>
            <a:r>
              <a:rPr lang="en-GB" sz="2200" dirty="0" smtClean="0"/>
              <a:t>it.</a:t>
            </a:r>
            <a:endParaRPr lang="en-GB" sz="2200" dirty="0"/>
          </a:p>
          <a:p>
            <a:pPr marL="0" indent="0">
              <a:buNone/>
            </a:pPr>
            <a:r>
              <a:rPr lang="en-GB" sz="2200" dirty="0" smtClean="0"/>
              <a:t>Easier </a:t>
            </a:r>
            <a:r>
              <a:rPr lang="en-GB" sz="2200" dirty="0"/>
              <a:t>to fix </a:t>
            </a:r>
            <a:r>
              <a:rPr lang="en-GB" sz="2200" dirty="0" smtClean="0"/>
              <a:t>vehicles make </a:t>
            </a:r>
            <a:r>
              <a:rPr lang="en-GB" sz="2200" dirty="0"/>
              <a:t>more sense and </a:t>
            </a:r>
            <a:r>
              <a:rPr lang="en-GB" sz="2200" dirty="0" smtClean="0"/>
              <a:t>simpler technology is </a:t>
            </a:r>
            <a:r>
              <a:rPr lang="en-GB" sz="2200" dirty="0"/>
              <a:t>less affected by the harshness of </a:t>
            </a:r>
            <a:r>
              <a:rPr lang="en-GB" sz="2200" dirty="0" smtClean="0"/>
              <a:t>Antarctica. </a:t>
            </a:r>
            <a:r>
              <a:rPr lang="en-GB" sz="2200" dirty="0"/>
              <a:t>This means that very expensive to deploy deep field units can work more effective days.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418"/>
            <a:ext cx="7975599" cy="5981700"/>
          </a:xfrm>
          <a:prstGeom prst="rect">
            <a:avLst/>
          </a:prstGeom>
        </p:spPr>
      </p:pic>
      <p:sp>
        <p:nvSpPr>
          <p:cNvPr id="6" name="TextBox 5"/>
          <p:cNvSpPr txBox="1"/>
          <p:nvPr/>
        </p:nvSpPr>
        <p:spPr>
          <a:xfrm>
            <a:off x="0" y="6279118"/>
            <a:ext cx="7839075" cy="369332"/>
          </a:xfrm>
          <a:prstGeom prst="rect">
            <a:avLst/>
          </a:prstGeom>
          <a:noFill/>
        </p:spPr>
        <p:txBody>
          <a:bodyPr wrap="square" rtlCol="0">
            <a:spAutoFit/>
          </a:bodyPr>
          <a:lstStyle/>
          <a:p>
            <a:r>
              <a:rPr lang="en-US" dirty="0" smtClean="0">
                <a:solidFill>
                  <a:schemeClr val="accent5"/>
                </a:solidFill>
              </a:rPr>
              <a:t>Repairing a sled in the deep field, a small pit has been dug to get to the right level</a:t>
            </a:r>
            <a:endParaRPr lang="en-GB" dirty="0">
              <a:solidFill>
                <a:schemeClr val="accent5"/>
              </a:solidFill>
            </a:endParaRPr>
          </a:p>
        </p:txBody>
      </p:sp>
    </p:spTree>
    <p:extLst>
      <p:ext uri="{BB962C8B-B14F-4D97-AF65-F5344CB8AC3E}">
        <p14:creationId xmlns:p14="http://schemas.microsoft.com/office/powerpoint/2010/main" val="409109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067800" cy="6800851"/>
          </a:xfrm>
        </p:spPr>
      </p:pic>
      <p:sp>
        <p:nvSpPr>
          <p:cNvPr id="5" name="TextBox 4"/>
          <p:cNvSpPr txBox="1"/>
          <p:nvPr/>
        </p:nvSpPr>
        <p:spPr>
          <a:xfrm>
            <a:off x="9163050" y="0"/>
            <a:ext cx="2886075" cy="4893647"/>
          </a:xfrm>
          <a:prstGeom prst="rect">
            <a:avLst/>
          </a:prstGeom>
          <a:noFill/>
        </p:spPr>
        <p:txBody>
          <a:bodyPr wrap="square" rtlCol="0">
            <a:spAutoFit/>
          </a:bodyPr>
          <a:lstStyle/>
          <a:p>
            <a:endParaRPr lang="en-US" sz="2400" b="1" dirty="0" smtClean="0"/>
          </a:p>
          <a:p>
            <a:pPr algn="ctr"/>
            <a:r>
              <a:rPr lang="en-US" sz="2400" b="1" dirty="0" smtClean="0"/>
              <a:t>A Tractor Unit</a:t>
            </a:r>
          </a:p>
          <a:p>
            <a:endParaRPr lang="en-US" sz="2400" b="1" dirty="0"/>
          </a:p>
          <a:p>
            <a:r>
              <a:rPr lang="en-US" sz="2400" b="1" dirty="0" smtClean="0"/>
              <a:t>Pulling </a:t>
            </a:r>
            <a:r>
              <a:rPr lang="en-US" sz="2400" b="1" dirty="0" smtClean="0"/>
              <a:t>sleds</a:t>
            </a:r>
            <a:r>
              <a:rPr lang="en-US" sz="2400" dirty="0" smtClean="0"/>
              <a:t> with fuel, equipment, and living accommodation as part of a multi-week, deep field expedition to measure weather conditions and deploy remote sensing apparatus.</a:t>
            </a:r>
            <a:endParaRPr lang="en-GB" sz="2400" dirty="0"/>
          </a:p>
        </p:txBody>
      </p:sp>
    </p:spTree>
    <p:extLst>
      <p:ext uri="{BB962C8B-B14F-4D97-AF65-F5344CB8AC3E}">
        <p14:creationId xmlns:p14="http://schemas.microsoft.com/office/powerpoint/2010/main" val="2507575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9229725" y="0"/>
            <a:ext cx="2962275" cy="6740307"/>
          </a:xfrm>
          <a:prstGeom prst="rect">
            <a:avLst/>
          </a:prstGeom>
          <a:noFill/>
        </p:spPr>
        <p:txBody>
          <a:bodyPr wrap="square" rtlCol="0">
            <a:spAutoFit/>
          </a:bodyPr>
          <a:lstStyle/>
          <a:p>
            <a:endParaRPr lang="en-US" sz="2400" b="1" dirty="0" smtClean="0"/>
          </a:p>
          <a:p>
            <a:pPr algn="ctr"/>
            <a:r>
              <a:rPr lang="en-US" sz="2400" b="1" dirty="0" smtClean="0"/>
              <a:t>Accommodation </a:t>
            </a:r>
            <a:r>
              <a:rPr lang="en-US" sz="2400" b="1" dirty="0" smtClean="0"/>
              <a:t>units on </a:t>
            </a:r>
            <a:r>
              <a:rPr lang="en-US" sz="2400" b="1" dirty="0" smtClean="0"/>
              <a:t>skis</a:t>
            </a:r>
          </a:p>
          <a:p>
            <a:endParaRPr lang="en-US" sz="2400" b="1" dirty="0"/>
          </a:p>
          <a:p>
            <a:r>
              <a:rPr lang="en-US" sz="2400" dirty="0" smtClean="0"/>
              <a:t>Part </a:t>
            </a:r>
            <a:r>
              <a:rPr lang="en-US" sz="2400" dirty="0" smtClean="0"/>
              <a:t>of a train of tractor pulled sleds. </a:t>
            </a:r>
          </a:p>
          <a:p>
            <a:endParaRPr lang="en-US" sz="2400" dirty="0"/>
          </a:p>
          <a:p>
            <a:r>
              <a:rPr lang="en-US" sz="2400" dirty="0" smtClean="0"/>
              <a:t>This allows the group to spend long periods in the field being able to work and rest without taking </a:t>
            </a:r>
            <a:r>
              <a:rPr lang="en-US" sz="2400" dirty="0" smtClean="0"/>
              <a:t>a long time setting </a:t>
            </a:r>
            <a:r>
              <a:rPr lang="en-US" sz="2400" dirty="0" smtClean="0"/>
              <a:t>up and taking down camp each </a:t>
            </a:r>
            <a:r>
              <a:rPr lang="en-US" sz="2400" dirty="0" smtClean="0"/>
              <a:t>day, something that is much more time consuming in cold conditions.</a:t>
            </a:r>
            <a:endParaRPr lang="en-GB" sz="2400" dirty="0"/>
          </a:p>
        </p:txBody>
      </p:sp>
    </p:spTree>
    <p:extLst>
      <p:ext uri="{BB962C8B-B14F-4D97-AF65-F5344CB8AC3E}">
        <p14:creationId xmlns:p14="http://schemas.microsoft.com/office/powerpoint/2010/main" val="1006352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9258300" y="0"/>
            <a:ext cx="2847975" cy="6370975"/>
          </a:xfrm>
          <a:prstGeom prst="rect">
            <a:avLst/>
          </a:prstGeom>
          <a:noFill/>
        </p:spPr>
        <p:txBody>
          <a:bodyPr wrap="square" rtlCol="0">
            <a:spAutoFit/>
          </a:bodyPr>
          <a:lstStyle/>
          <a:p>
            <a:pPr algn="ctr"/>
            <a:r>
              <a:rPr lang="en-US" sz="2400" b="1" dirty="0" smtClean="0"/>
              <a:t>Snow </a:t>
            </a:r>
            <a:r>
              <a:rPr lang="en-US" sz="2400" b="1" dirty="0" smtClean="0"/>
              <a:t>mobiles</a:t>
            </a:r>
          </a:p>
          <a:p>
            <a:endParaRPr lang="en-US" sz="2400" b="1" dirty="0"/>
          </a:p>
          <a:p>
            <a:r>
              <a:rPr lang="en-US" sz="2400" dirty="0"/>
              <a:t>H</a:t>
            </a:r>
            <a:r>
              <a:rPr lang="en-US" sz="2400" dirty="0" smtClean="0"/>
              <a:t>ere </a:t>
            </a:r>
            <a:r>
              <a:rPr lang="en-US" sz="2400" dirty="0" smtClean="0"/>
              <a:t>at the South Pole </a:t>
            </a:r>
            <a:r>
              <a:rPr lang="en-US" sz="2400" dirty="0" smtClean="0"/>
              <a:t>Station, a </a:t>
            </a:r>
            <a:r>
              <a:rPr lang="en-US" sz="2400" dirty="0" smtClean="0"/>
              <a:t>rugged plastic cargo sled </a:t>
            </a:r>
            <a:r>
              <a:rPr lang="en-US" sz="2400" dirty="0" smtClean="0"/>
              <a:t>foreground </a:t>
            </a:r>
            <a:r>
              <a:rPr lang="en-US" sz="2400" dirty="0" smtClean="0"/>
              <a:t>and </a:t>
            </a:r>
            <a:r>
              <a:rPr lang="en-US" sz="2400" dirty="0" smtClean="0"/>
              <a:t>a </a:t>
            </a:r>
            <a:r>
              <a:rPr lang="en-US" sz="2400" dirty="0" smtClean="0"/>
              <a:t>passenger </a:t>
            </a:r>
            <a:r>
              <a:rPr lang="en-US" sz="2400" dirty="0" smtClean="0"/>
              <a:t>sled background</a:t>
            </a:r>
            <a:r>
              <a:rPr lang="en-US" sz="2400" dirty="0" smtClean="0"/>
              <a:t>.</a:t>
            </a:r>
          </a:p>
          <a:p>
            <a:endParaRPr lang="en-US" sz="2400" dirty="0"/>
          </a:p>
          <a:p>
            <a:r>
              <a:rPr lang="en-US" sz="2400" dirty="0" smtClean="0"/>
              <a:t>Snow mobiles may be used as </a:t>
            </a:r>
            <a:r>
              <a:rPr lang="en-US" sz="2400" dirty="0" smtClean="0"/>
              <a:t>run-abouts, they are used </a:t>
            </a:r>
            <a:r>
              <a:rPr lang="en-US" sz="2400" dirty="0" smtClean="0"/>
              <a:t>to take small teams for longer trips </a:t>
            </a:r>
            <a:r>
              <a:rPr lang="en-US" sz="2400" dirty="0" smtClean="0"/>
              <a:t>and can move </a:t>
            </a:r>
            <a:r>
              <a:rPr lang="en-US" sz="2400" dirty="0" smtClean="0"/>
              <a:t>scientific </a:t>
            </a:r>
            <a:r>
              <a:rPr lang="en-US" sz="2400" dirty="0" smtClean="0"/>
              <a:t>instruments on skis.</a:t>
            </a:r>
            <a:endParaRPr lang="en-GB" sz="2400" dirty="0"/>
          </a:p>
        </p:txBody>
      </p:sp>
      <p:grpSp>
        <p:nvGrpSpPr>
          <p:cNvPr id="3" name="Group 2"/>
          <p:cNvGrpSpPr/>
          <p:nvPr/>
        </p:nvGrpSpPr>
        <p:grpSpPr>
          <a:xfrm>
            <a:off x="0" y="-1"/>
            <a:ext cx="9177684" cy="6124575"/>
            <a:chOff x="0" y="-1"/>
            <a:chExt cx="9177684" cy="6124575"/>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77684" cy="6124575"/>
            </a:xfrm>
            <a:prstGeom prst="rect">
              <a:avLst/>
            </a:prstGeom>
          </p:spPr>
        </p:pic>
        <p:sp>
          <p:nvSpPr>
            <p:cNvPr id="2" name="TextBox 1"/>
            <p:cNvSpPr txBox="1"/>
            <p:nvPr/>
          </p:nvSpPr>
          <p:spPr>
            <a:xfrm>
              <a:off x="0" y="5648325"/>
              <a:ext cx="3343275" cy="369332"/>
            </a:xfrm>
            <a:prstGeom prst="rect">
              <a:avLst/>
            </a:prstGeom>
            <a:noFill/>
          </p:spPr>
          <p:txBody>
            <a:bodyPr wrap="square" rtlCol="0">
              <a:spAutoFit/>
            </a:bodyPr>
            <a:lstStyle/>
            <a:p>
              <a:r>
                <a:rPr lang="en-US" dirty="0" smtClean="0"/>
                <a:t>Photo: </a:t>
              </a:r>
              <a:r>
                <a:rPr lang="en-GB" dirty="0"/>
                <a:t>Lora Koenig &amp; NSF</a:t>
              </a:r>
            </a:p>
          </p:txBody>
        </p:sp>
      </p:grpSp>
    </p:spTree>
    <p:extLst>
      <p:ext uri="{BB962C8B-B14F-4D97-AF65-F5344CB8AC3E}">
        <p14:creationId xmlns:p14="http://schemas.microsoft.com/office/powerpoint/2010/main" val="6174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9210675" y="0"/>
            <a:ext cx="2905125" cy="5632311"/>
          </a:xfrm>
          <a:prstGeom prst="rect">
            <a:avLst/>
          </a:prstGeom>
          <a:noFill/>
        </p:spPr>
        <p:txBody>
          <a:bodyPr wrap="square" rtlCol="0">
            <a:spAutoFit/>
          </a:bodyPr>
          <a:lstStyle/>
          <a:p>
            <a:pPr algn="ctr"/>
            <a:endParaRPr lang="en-US" sz="2400" b="1" dirty="0" smtClean="0"/>
          </a:p>
          <a:p>
            <a:pPr algn="ctr"/>
            <a:r>
              <a:rPr lang="en-US" sz="2400" b="1" dirty="0" smtClean="0"/>
              <a:t>Heavy </a:t>
            </a:r>
            <a:r>
              <a:rPr lang="en-US" sz="2400" b="1" dirty="0" smtClean="0"/>
              <a:t>tractor </a:t>
            </a:r>
            <a:r>
              <a:rPr lang="en-US" sz="2400" b="1" dirty="0" smtClean="0"/>
              <a:t>unit</a:t>
            </a:r>
            <a:endParaRPr lang="en-US" sz="2400" b="1" dirty="0" smtClean="0"/>
          </a:p>
          <a:p>
            <a:endParaRPr lang="en-US" sz="2400" dirty="0"/>
          </a:p>
          <a:p>
            <a:r>
              <a:rPr lang="en-US" sz="2400" dirty="0" smtClean="0"/>
              <a:t>These are modified agricultural or construction vehicles adapted for extreme cold conditions and </a:t>
            </a:r>
            <a:r>
              <a:rPr lang="en-US" sz="2400" dirty="0" smtClean="0"/>
              <a:t>for driving over </a:t>
            </a:r>
            <a:r>
              <a:rPr lang="en-US" sz="2400" dirty="0" smtClean="0"/>
              <a:t>snow and ice.</a:t>
            </a:r>
          </a:p>
          <a:p>
            <a:endParaRPr lang="en-US" sz="2400" dirty="0"/>
          </a:p>
          <a:p>
            <a:r>
              <a:rPr lang="en-US" sz="2400" dirty="0" smtClean="0"/>
              <a:t>This </a:t>
            </a:r>
            <a:r>
              <a:rPr lang="en-US" sz="2400" dirty="0" smtClean="0"/>
              <a:t>one will </a:t>
            </a:r>
            <a:r>
              <a:rPr lang="en-US" sz="2400" dirty="0" smtClean="0"/>
              <a:t>be used to pull a chain of sleds on multi-week trips away from base.</a:t>
            </a:r>
            <a:endParaRPr lang="en-GB" sz="2400" dirty="0"/>
          </a:p>
        </p:txBody>
      </p:sp>
    </p:spTree>
    <p:extLst>
      <p:ext uri="{BB962C8B-B14F-4D97-AF65-F5344CB8AC3E}">
        <p14:creationId xmlns:p14="http://schemas.microsoft.com/office/powerpoint/2010/main" val="3622261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4899"/>
            <a:ext cx="8547620" cy="4581525"/>
          </a:xfrm>
        </p:spPr>
      </p:pic>
      <p:sp>
        <p:nvSpPr>
          <p:cNvPr id="5" name="TextBox 4"/>
          <p:cNvSpPr txBox="1"/>
          <p:nvPr/>
        </p:nvSpPr>
        <p:spPr>
          <a:xfrm>
            <a:off x="8648700" y="1028700"/>
            <a:ext cx="3390900" cy="3416320"/>
          </a:xfrm>
          <a:prstGeom prst="rect">
            <a:avLst/>
          </a:prstGeom>
          <a:noFill/>
        </p:spPr>
        <p:txBody>
          <a:bodyPr wrap="square" rtlCol="0">
            <a:spAutoFit/>
          </a:bodyPr>
          <a:lstStyle/>
          <a:p>
            <a:pPr algn="ctr"/>
            <a:r>
              <a:rPr lang="en-US" sz="2400" b="1" dirty="0" smtClean="0"/>
              <a:t>Delta</a:t>
            </a:r>
            <a:endParaRPr lang="en-US" sz="2400" b="1" dirty="0" smtClean="0"/>
          </a:p>
          <a:p>
            <a:endParaRPr lang="en-US" sz="2400" dirty="0"/>
          </a:p>
          <a:p>
            <a:r>
              <a:rPr lang="en-US" sz="2400" dirty="0" smtClean="0"/>
              <a:t>Used as </a:t>
            </a:r>
            <a:r>
              <a:rPr lang="en-US" sz="2400" dirty="0" smtClean="0"/>
              <a:t>an airport bus </a:t>
            </a:r>
            <a:r>
              <a:rPr lang="en-US" sz="2400" dirty="0" smtClean="0"/>
              <a:t>to ferry people and their belongings across the sea ice and onto the land at McMurdo station between the base and the airstrip.</a:t>
            </a:r>
            <a:endParaRPr lang="en-GB" sz="2400" dirty="0"/>
          </a:p>
        </p:txBody>
      </p:sp>
    </p:spTree>
    <p:extLst>
      <p:ext uri="{BB962C8B-B14F-4D97-AF65-F5344CB8AC3E}">
        <p14:creationId xmlns:p14="http://schemas.microsoft.com/office/powerpoint/2010/main" val="1331487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463661" cy="6858000"/>
          </a:xfrm>
        </p:spPr>
      </p:pic>
      <p:sp>
        <p:nvSpPr>
          <p:cNvPr id="5" name="TextBox 4"/>
          <p:cNvSpPr txBox="1"/>
          <p:nvPr/>
        </p:nvSpPr>
        <p:spPr>
          <a:xfrm>
            <a:off x="9553575" y="0"/>
            <a:ext cx="2552700" cy="6186309"/>
          </a:xfrm>
          <a:prstGeom prst="rect">
            <a:avLst/>
          </a:prstGeom>
          <a:noFill/>
        </p:spPr>
        <p:txBody>
          <a:bodyPr wrap="square" rtlCol="0">
            <a:spAutoFit/>
          </a:bodyPr>
          <a:lstStyle/>
          <a:p>
            <a:endParaRPr lang="en-US" sz="2200" b="1" dirty="0" smtClean="0"/>
          </a:p>
          <a:p>
            <a:pPr algn="ctr"/>
            <a:r>
              <a:rPr lang="en-US" sz="2200" b="1" dirty="0" smtClean="0"/>
              <a:t>LC-130A</a:t>
            </a:r>
          </a:p>
          <a:p>
            <a:endParaRPr lang="en-US" sz="2200" b="1" dirty="0"/>
          </a:p>
          <a:p>
            <a:r>
              <a:rPr lang="en-US" sz="2200" dirty="0"/>
              <a:t>A</a:t>
            </a:r>
            <a:r>
              <a:rPr lang="en-US" sz="2200" dirty="0" smtClean="0"/>
              <a:t> </a:t>
            </a:r>
            <a:r>
              <a:rPr lang="en-US" sz="2200" dirty="0" smtClean="0"/>
              <a:t>ski equipped </a:t>
            </a:r>
            <a:r>
              <a:rPr lang="en-US" sz="2200" dirty="0" smtClean="0"/>
              <a:t>Hercules, used </a:t>
            </a:r>
            <a:r>
              <a:rPr lang="en-US" sz="2200" dirty="0" smtClean="0"/>
              <a:t>for flights from New Zealand to Antarctica, and as far as the South Pole for over 50 years.</a:t>
            </a:r>
          </a:p>
          <a:p>
            <a:endParaRPr lang="en-US" sz="2200" dirty="0"/>
          </a:p>
          <a:p>
            <a:r>
              <a:rPr lang="en-US" sz="2200" dirty="0" smtClean="0"/>
              <a:t>They are used to transport people or as heavy cargo carriers</a:t>
            </a:r>
            <a:r>
              <a:rPr lang="en-US" sz="2200" dirty="0" smtClean="0"/>
              <a:t>. The </a:t>
            </a:r>
            <a:r>
              <a:rPr lang="en-US" sz="2200" dirty="0" smtClean="0"/>
              <a:t>South Pole Station was flown in entirely on these aircraft. </a:t>
            </a:r>
            <a:endParaRPr lang="en-GB" sz="2200" dirty="0"/>
          </a:p>
        </p:txBody>
      </p:sp>
    </p:spTree>
    <p:extLst>
      <p:ext uri="{BB962C8B-B14F-4D97-AF65-F5344CB8AC3E}">
        <p14:creationId xmlns:p14="http://schemas.microsoft.com/office/powerpoint/2010/main" val="254151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9229725" y="0"/>
            <a:ext cx="2962275" cy="6524863"/>
          </a:xfrm>
          <a:prstGeom prst="rect">
            <a:avLst/>
          </a:prstGeom>
          <a:noFill/>
        </p:spPr>
        <p:txBody>
          <a:bodyPr wrap="square" rtlCol="0">
            <a:spAutoFit/>
          </a:bodyPr>
          <a:lstStyle/>
          <a:p>
            <a:pPr algn="ctr"/>
            <a:endParaRPr lang="en-US" sz="2200" b="1" dirty="0" smtClean="0"/>
          </a:p>
          <a:p>
            <a:pPr algn="ctr"/>
            <a:r>
              <a:rPr lang="en-US" sz="2200" b="1" dirty="0" smtClean="0"/>
              <a:t>de </a:t>
            </a:r>
            <a:r>
              <a:rPr lang="en-US" sz="2200" b="1" dirty="0" smtClean="0"/>
              <a:t>Havilland Twin </a:t>
            </a:r>
            <a:r>
              <a:rPr lang="en-US" sz="2200" b="1" dirty="0" smtClean="0"/>
              <a:t>Otter</a:t>
            </a:r>
          </a:p>
          <a:p>
            <a:endParaRPr lang="en-US" sz="2200" b="1" dirty="0"/>
          </a:p>
          <a:p>
            <a:r>
              <a:rPr lang="en-US" sz="2200" dirty="0" smtClean="0"/>
              <a:t>Another </a:t>
            </a:r>
            <a:r>
              <a:rPr lang="en-US" sz="2200" dirty="0" smtClean="0"/>
              <a:t>aircraft workhorse, used in Antarctica for over 40 </a:t>
            </a:r>
            <a:r>
              <a:rPr lang="en-US" sz="2200" dirty="0" smtClean="0"/>
              <a:t>years, mainly for </a:t>
            </a:r>
            <a:r>
              <a:rPr lang="en-US" sz="2200" dirty="0" smtClean="0"/>
              <a:t>short and medium length </a:t>
            </a:r>
            <a:r>
              <a:rPr lang="en-US" sz="2200" dirty="0" smtClean="0"/>
              <a:t>trips.</a:t>
            </a:r>
          </a:p>
          <a:p>
            <a:endParaRPr lang="en-US" sz="2200" dirty="0"/>
          </a:p>
          <a:p>
            <a:r>
              <a:rPr lang="en-US" sz="2200" dirty="0" smtClean="0"/>
              <a:t>Especially </a:t>
            </a:r>
            <a:r>
              <a:rPr lang="en-US" sz="2200" dirty="0" smtClean="0"/>
              <a:t>as here, to meet with parties deep in the field </a:t>
            </a:r>
            <a:r>
              <a:rPr lang="en-US" sz="2200" dirty="0" smtClean="0"/>
              <a:t>to resupply with </a:t>
            </a:r>
            <a:r>
              <a:rPr lang="en-US" sz="2200" dirty="0" smtClean="0"/>
              <a:t>food and fuel and remove </a:t>
            </a:r>
            <a:r>
              <a:rPr lang="en-US" sz="2200" dirty="0" smtClean="0"/>
              <a:t>rock specimens </a:t>
            </a:r>
            <a:r>
              <a:rPr lang="en-US" sz="2200" dirty="0" smtClean="0"/>
              <a:t>collected, allowing them to function far from the base station for months at a time.</a:t>
            </a:r>
            <a:endParaRPr lang="en-GB" sz="2200" dirty="0"/>
          </a:p>
        </p:txBody>
      </p:sp>
      <p:sp>
        <p:nvSpPr>
          <p:cNvPr id="2" name="TextBox 1"/>
          <p:cNvSpPr txBox="1"/>
          <p:nvPr/>
        </p:nvSpPr>
        <p:spPr>
          <a:xfrm>
            <a:off x="0" y="6611779"/>
            <a:ext cx="4257675" cy="246221"/>
          </a:xfrm>
          <a:prstGeom prst="rect">
            <a:avLst/>
          </a:prstGeom>
          <a:noFill/>
        </p:spPr>
        <p:txBody>
          <a:bodyPr wrap="square" rtlCol="0">
            <a:spAutoFit/>
          </a:bodyPr>
          <a:lstStyle/>
          <a:p>
            <a:r>
              <a:rPr lang="en-US" sz="1000" dirty="0" smtClean="0"/>
              <a:t>Photo: </a:t>
            </a:r>
            <a:r>
              <a:rPr lang="en-GB" sz="1000" dirty="0"/>
              <a:t>Tom L.C. CC 3.0 Attribution Share alike </a:t>
            </a:r>
            <a:r>
              <a:rPr lang="en-GB" sz="1000" dirty="0" err="1"/>
              <a:t>Unported</a:t>
            </a:r>
            <a:r>
              <a:rPr lang="en-GB" sz="1000" dirty="0"/>
              <a:t> licence</a:t>
            </a:r>
          </a:p>
        </p:txBody>
      </p:sp>
    </p:spTree>
    <p:extLst>
      <p:ext uri="{BB962C8B-B14F-4D97-AF65-F5344CB8AC3E}">
        <p14:creationId xmlns:p14="http://schemas.microsoft.com/office/powerpoint/2010/main" val="3577156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833292" cy="6000750"/>
          </a:xfrm>
        </p:spPr>
      </p:pic>
      <p:sp>
        <p:nvSpPr>
          <p:cNvPr id="5" name="TextBox 4"/>
          <p:cNvSpPr txBox="1"/>
          <p:nvPr/>
        </p:nvSpPr>
        <p:spPr>
          <a:xfrm>
            <a:off x="8915400" y="0"/>
            <a:ext cx="3276600" cy="5262979"/>
          </a:xfrm>
          <a:prstGeom prst="rect">
            <a:avLst/>
          </a:prstGeom>
          <a:noFill/>
        </p:spPr>
        <p:txBody>
          <a:bodyPr wrap="square" rtlCol="0">
            <a:spAutoFit/>
          </a:bodyPr>
          <a:lstStyle/>
          <a:p>
            <a:pPr algn="ctr"/>
            <a:endParaRPr lang="en-GB" sz="2400" b="1" dirty="0" smtClean="0"/>
          </a:p>
          <a:p>
            <a:pPr algn="ctr"/>
            <a:r>
              <a:rPr lang="en-GB" sz="2400" b="1" dirty="0" smtClean="0"/>
              <a:t>Boeing 757</a:t>
            </a:r>
            <a:endParaRPr lang="en-GB" sz="2400" b="1" dirty="0" smtClean="0"/>
          </a:p>
          <a:p>
            <a:endParaRPr lang="en-GB" sz="2400" b="1" dirty="0"/>
          </a:p>
          <a:p>
            <a:r>
              <a:rPr lang="en-GB" sz="2400" dirty="0" smtClean="0"/>
              <a:t>In </a:t>
            </a:r>
            <a:r>
              <a:rPr lang="en-GB" sz="2400" dirty="0"/>
              <a:t>recent years, more conventional passenger jets have been used to reach </a:t>
            </a:r>
            <a:r>
              <a:rPr lang="en-GB" sz="2400" dirty="0" smtClean="0"/>
              <a:t>Antarctica. These </a:t>
            </a:r>
            <a:r>
              <a:rPr lang="en-GB" sz="2400" dirty="0"/>
              <a:t>require better prepared ice runways with more frequent attention to </a:t>
            </a:r>
            <a:r>
              <a:rPr lang="en-GB" sz="2400" dirty="0" smtClean="0"/>
              <a:t>the quality of the surface to enable </a:t>
            </a:r>
            <a:r>
              <a:rPr lang="en-GB" sz="2400" dirty="0" smtClean="0"/>
              <a:t>them to land safely with </a:t>
            </a:r>
            <a:r>
              <a:rPr lang="en-GB" sz="2400" dirty="0" smtClean="0"/>
              <a:t>wheels</a:t>
            </a:r>
            <a:r>
              <a:rPr lang="en-GB" sz="2400" dirty="0"/>
              <a:t> </a:t>
            </a:r>
            <a:r>
              <a:rPr lang="en-GB" sz="2400" dirty="0" smtClean="0"/>
              <a:t>instead of skis.</a:t>
            </a:r>
            <a:endParaRPr lang="en-GB" sz="2400" dirty="0"/>
          </a:p>
        </p:txBody>
      </p:sp>
      <p:sp>
        <p:nvSpPr>
          <p:cNvPr id="2" name="TextBox 1"/>
          <p:cNvSpPr txBox="1"/>
          <p:nvPr/>
        </p:nvSpPr>
        <p:spPr>
          <a:xfrm>
            <a:off x="1" y="5754529"/>
            <a:ext cx="4324350" cy="246221"/>
          </a:xfrm>
          <a:prstGeom prst="rect">
            <a:avLst/>
          </a:prstGeom>
          <a:noFill/>
        </p:spPr>
        <p:txBody>
          <a:bodyPr wrap="square" rtlCol="0">
            <a:spAutoFit/>
          </a:bodyPr>
          <a:lstStyle/>
          <a:p>
            <a:r>
              <a:rPr lang="en-US" sz="1000" dirty="0" smtClean="0"/>
              <a:t>Photo: </a:t>
            </a:r>
            <a:r>
              <a:rPr lang="en-GB" sz="1000" dirty="0"/>
              <a:t>Crown Copyright 2011 NZ Defence Force CC2 Attribution Generic licence</a:t>
            </a:r>
          </a:p>
        </p:txBody>
      </p:sp>
    </p:spTree>
    <p:extLst>
      <p:ext uri="{BB962C8B-B14F-4D97-AF65-F5344CB8AC3E}">
        <p14:creationId xmlns:p14="http://schemas.microsoft.com/office/powerpoint/2010/main" val="4021278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0"/>
            <a:ext cx="5333999" cy="6553200"/>
          </a:xfrm>
        </p:spPr>
        <p:txBody>
          <a:bodyPr>
            <a:normAutofit/>
          </a:bodyPr>
          <a:lstStyle/>
          <a:p>
            <a:endParaRPr lang="en-GB" sz="2400" dirty="0" smtClean="0"/>
          </a:p>
          <a:p>
            <a:r>
              <a:rPr lang="en-GB" sz="2400" dirty="0" smtClean="0"/>
              <a:t>Antarctica </a:t>
            </a:r>
            <a:r>
              <a:rPr lang="en-GB" sz="2400" dirty="0"/>
              <a:t>is a continent, it is very roughly circular with a diameter of about 2,800 miles (4,500 km). There are no roads for conventional vehicles outside of short non-paved tracks around scientific stations, just a few "airports" that are rough landing strips usually on ice </a:t>
            </a:r>
            <a:r>
              <a:rPr lang="en-GB" sz="2400" dirty="0" smtClean="0"/>
              <a:t>no </a:t>
            </a:r>
            <a:r>
              <a:rPr lang="en-GB" sz="2400" dirty="0"/>
              <a:t>commercial air or sea ports and no railways.</a:t>
            </a:r>
          </a:p>
          <a:p>
            <a:r>
              <a:rPr lang="en-GB" sz="2400" dirty="0"/>
              <a:t>There is no  infrastructure where you can buy fuel, get repairs or overnight accommodation other than as part of a (very expensive and very rare) short term adventure tourist package</a:t>
            </a:r>
            <a:r>
              <a:rPr lang="en-GB" sz="2400" dirty="0" smtClean="0"/>
              <a:t>.</a:t>
            </a:r>
          </a:p>
          <a:p>
            <a:r>
              <a:rPr lang="en-US" sz="2400" dirty="0" smtClean="0"/>
              <a:t>It’s also very BIG!</a:t>
            </a:r>
            <a:endParaRPr lang="en-GB" sz="24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02970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66045"/>
            <a:ext cx="8658225" cy="5772150"/>
          </a:xfrm>
        </p:spPr>
      </p:pic>
      <p:sp>
        <p:nvSpPr>
          <p:cNvPr id="5" name="TextBox 4"/>
          <p:cNvSpPr txBox="1"/>
          <p:nvPr/>
        </p:nvSpPr>
        <p:spPr>
          <a:xfrm>
            <a:off x="8772525" y="95250"/>
            <a:ext cx="3419475" cy="5632311"/>
          </a:xfrm>
          <a:prstGeom prst="rect">
            <a:avLst/>
          </a:prstGeom>
          <a:noFill/>
        </p:spPr>
        <p:txBody>
          <a:bodyPr wrap="square" rtlCol="0">
            <a:spAutoFit/>
          </a:bodyPr>
          <a:lstStyle/>
          <a:p>
            <a:pPr algn="ctr"/>
            <a:endParaRPr lang="en-GB" sz="2400" b="1" dirty="0" smtClean="0"/>
          </a:p>
          <a:p>
            <a:pPr algn="ctr"/>
            <a:r>
              <a:rPr lang="en-GB" sz="2400" b="1" dirty="0" smtClean="0"/>
              <a:t>Helicopters</a:t>
            </a:r>
          </a:p>
          <a:p>
            <a:endParaRPr lang="en-GB" sz="2400" b="1" dirty="0"/>
          </a:p>
          <a:p>
            <a:r>
              <a:rPr lang="en-GB" sz="2400" dirty="0" smtClean="0"/>
              <a:t>Useful </a:t>
            </a:r>
            <a:r>
              <a:rPr lang="en-GB" sz="2400" dirty="0"/>
              <a:t>for shorter trips over difficult </a:t>
            </a:r>
            <a:r>
              <a:rPr lang="en-GB" sz="2400" dirty="0" smtClean="0"/>
              <a:t>terrain and extensively used by ships.</a:t>
            </a:r>
          </a:p>
          <a:p>
            <a:endParaRPr lang="en-GB" sz="2400" dirty="0"/>
          </a:p>
          <a:p>
            <a:r>
              <a:rPr lang="en-GB" sz="2400" dirty="0" smtClean="0"/>
              <a:t>The </a:t>
            </a:r>
            <a:r>
              <a:rPr lang="en-GB" sz="2400" dirty="0"/>
              <a:t>two in this picture were both subsequently written off by making separate hard landings in white-out conditions, highlighting the limitations </a:t>
            </a:r>
            <a:r>
              <a:rPr lang="en-GB" sz="2400" dirty="0" smtClean="0"/>
              <a:t>of </a:t>
            </a:r>
            <a:r>
              <a:rPr lang="en-GB" sz="2400" dirty="0"/>
              <a:t>helicopter use.</a:t>
            </a:r>
          </a:p>
        </p:txBody>
      </p:sp>
      <p:sp>
        <p:nvSpPr>
          <p:cNvPr id="2" name="TextBox 1"/>
          <p:cNvSpPr txBox="1"/>
          <p:nvPr/>
        </p:nvSpPr>
        <p:spPr>
          <a:xfrm>
            <a:off x="0" y="5525929"/>
            <a:ext cx="2181225" cy="246221"/>
          </a:xfrm>
          <a:prstGeom prst="rect">
            <a:avLst/>
          </a:prstGeom>
          <a:noFill/>
        </p:spPr>
        <p:txBody>
          <a:bodyPr wrap="square" rtlCol="0">
            <a:spAutoFit/>
          </a:bodyPr>
          <a:lstStyle/>
          <a:p>
            <a:r>
              <a:rPr lang="en-US" sz="1000" dirty="0" smtClean="0"/>
              <a:t>Photo: </a:t>
            </a:r>
            <a:r>
              <a:rPr lang="en-GB" sz="1000" dirty="0"/>
              <a:t>Thomas </a:t>
            </a:r>
            <a:r>
              <a:rPr lang="en-GB" sz="1000" dirty="0" err="1"/>
              <a:t>Steuer</a:t>
            </a:r>
            <a:r>
              <a:rPr lang="en-GB" sz="1000" dirty="0"/>
              <a:t> CC-BY-4 licence</a:t>
            </a:r>
          </a:p>
        </p:txBody>
      </p:sp>
    </p:spTree>
    <p:extLst>
      <p:ext uri="{BB962C8B-B14F-4D97-AF65-F5344CB8AC3E}">
        <p14:creationId xmlns:p14="http://schemas.microsoft.com/office/powerpoint/2010/main" val="300222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0"/>
            <a:ext cx="5333999" cy="6553200"/>
          </a:xfrm>
        </p:spPr>
        <p:txBody>
          <a:bodyPr>
            <a:normAutofit/>
          </a:bodyPr>
          <a:lstStyle/>
          <a:p>
            <a:endParaRPr lang="en-GB" sz="2400" dirty="0" smtClean="0"/>
          </a:p>
          <a:p>
            <a:r>
              <a:rPr lang="en-GB" sz="2400" dirty="0" smtClean="0"/>
              <a:t>Antarctica </a:t>
            </a:r>
            <a:r>
              <a:rPr lang="en-GB" sz="2400" dirty="0"/>
              <a:t>is </a:t>
            </a:r>
            <a:r>
              <a:rPr lang="en-GB" sz="2400" dirty="0" smtClean="0"/>
              <a:t>a </a:t>
            </a:r>
            <a:r>
              <a:rPr lang="en-GB" sz="2400" dirty="0"/>
              <a:t>continent, it is very roughly circular with a diameter of about 2,800 miles (4,500 km). There are no roads for conventional vehicles outside of short non-paved tracks around scientific stations, just a few "airports" that are rough landing strips usually on ice </a:t>
            </a:r>
            <a:r>
              <a:rPr lang="en-GB" sz="2400" dirty="0" smtClean="0"/>
              <a:t>no </a:t>
            </a:r>
            <a:r>
              <a:rPr lang="en-GB" sz="2400" dirty="0"/>
              <a:t>commercial air or sea ports and no railways.</a:t>
            </a:r>
          </a:p>
          <a:p>
            <a:r>
              <a:rPr lang="en-GB" sz="2400" dirty="0"/>
              <a:t>There is no  infrastructure where you can buy fuel, get repairs or overnight accommodation other than as part of a (very expensive and very rare) short term adventure tourist package</a:t>
            </a:r>
            <a:r>
              <a:rPr lang="en-GB" sz="2400" dirty="0" smtClean="0"/>
              <a:t>.</a:t>
            </a:r>
          </a:p>
          <a:p>
            <a:r>
              <a:rPr lang="en-US" sz="2400" dirty="0" smtClean="0"/>
              <a:t>It’s also very BIG!</a:t>
            </a:r>
            <a:endParaRPr lang="en-GB" sz="2400" dirty="0"/>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407648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0"/>
            <a:ext cx="5333999" cy="6553200"/>
          </a:xfrm>
        </p:spPr>
        <p:txBody>
          <a:bodyPr>
            <a:normAutofit/>
          </a:bodyPr>
          <a:lstStyle/>
          <a:p>
            <a:endParaRPr lang="en-GB" sz="2400" dirty="0" smtClean="0"/>
          </a:p>
          <a:p>
            <a:r>
              <a:rPr lang="en-GB" sz="2400" dirty="0" smtClean="0"/>
              <a:t>Antarctica </a:t>
            </a:r>
            <a:r>
              <a:rPr lang="en-GB" sz="2400" dirty="0"/>
              <a:t>is a continent, it is very roughly circular with a diameter of about 2,800 miles (4,500 km). There are no roads for conventional vehicles outside of short non-paved tracks around scientific stations, just a few "airports" that are rough landing strips usually on ice </a:t>
            </a:r>
            <a:r>
              <a:rPr lang="en-GB" sz="2400" dirty="0" smtClean="0"/>
              <a:t>no </a:t>
            </a:r>
            <a:r>
              <a:rPr lang="en-GB" sz="2400" dirty="0"/>
              <a:t>commercial air or sea ports and no railways.</a:t>
            </a:r>
          </a:p>
          <a:p>
            <a:r>
              <a:rPr lang="en-GB" sz="2400" dirty="0"/>
              <a:t>There is no  infrastructure where you can buy fuel, get repairs or overnight accommodation other than as part of a (very expensive and very rare) short term adventure tourist package</a:t>
            </a:r>
            <a:r>
              <a:rPr lang="en-GB" sz="2400" dirty="0" smtClean="0"/>
              <a:t>.</a:t>
            </a:r>
          </a:p>
          <a:p>
            <a:r>
              <a:rPr lang="en-US" sz="2400" dirty="0" smtClean="0"/>
              <a:t>It’s also very BIG!</a:t>
            </a:r>
            <a:endParaRPr lang="en-GB" sz="2400" dirty="0"/>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29392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7150" y="142875"/>
            <a:ext cx="4429124" cy="6353176"/>
          </a:xfrm>
        </p:spPr>
        <p:txBody>
          <a:bodyPr>
            <a:normAutofit/>
          </a:bodyPr>
          <a:lstStyle/>
          <a:p>
            <a:endParaRPr lang="en-GB" sz="2400" b="1" dirty="0" smtClean="0"/>
          </a:p>
          <a:p>
            <a:r>
              <a:rPr lang="en-GB" sz="2400" b="1" dirty="0" smtClean="0"/>
              <a:t>Field </a:t>
            </a:r>
            <a:r>
              <a:rPr lang="en-GB" sz="2400" b="1" dirty="0"/>
              <a:t>parties may camp for up to 100 days in the Antarctic summer months with periodical resupply which is taking place here by </a:t>
            </a:r>
            <a:r>
              <a:rPr lang="en-GB" sz="2400" b="1" dirty="0" smtClean="0"/>
              <a:t>air.</a:t>
            </a:r>
            <a:endParaRPr lang="en-GB" sz="2400" dirty="0" smtClean="0"/>
          </a:p>
          <a:p>
            <a:r>
              <a:rPr lang="en-GB" sz="2400" dirty="0" smtClean="0"/>
              <a:t>Food </a:t>
            </a:r>
            <a:r>
              <a:rPr lang="en-GB" sz="2400" dirty="0"/>
              <a:t>and fuel </a:t>
            </a:r>
            <a:r>
              <a:rPr lang="en-GB" sz="2400" dirty="0" smtClean="0"/>
              <a:t>can be dropped </a:t>
            </a:r>
            <a:r>
              <a:rPr lang="en-GB" sz="2400" dirty="0"/>
              <a:t>off many miles from the nearest base allowing remote and distant areas to be visited, the aircraft will also take out collected rock samples, this </a:t>
            </a:r>
            <a:r>
              <a:rPr lang="en-GB" sz="2400" dirty="0" smtClean="0"/>
              <a:t>travelling field </a:t>
            </a:r>
            <a:r>
              <a:rPr lang="en-GB" sz="2400" dirty="0"/>
              <a:t>party </a:t>
            </a:r>
            <a:r>
              <a:rPr lang="en-GB" sz="2400" dirty="0" smtClean="0"/>
              <a:t>are </a:t>
            </a:r>
            <a:r>
              <a:rPr lang="en-GB" sz="2400" dirty="0" smtClean="0"/>
              <a:t>using </a:t>
            </a:r>
            <a:r>
              <a:rPr lang="en-GB" sz="2400" dirty="0"/>
              <a:t>snow mobiles and sleds to carry their equipment.</a:t>
            </a:r>
          </a:p>
        </p:txBody>
      </p:sp>
      <p:pic>
        <p:nvPicPr>
          <p:cNvPr id="1026" name="Picture 2" descr="Field Party Antarc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94972"/>
            <a:ext cx="7447254"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3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 y="-28573"/>
            <a:ext cx="10287000" cy="6858000"/>
          </a:xfrm>
          <a:prstGeom prst="rect">
            <a:avLst/>
          </a:prstGeom>
        </p:spPr>
      </p:pic>
      <p:sp>
        <p:nvSpPr>
          <p:cNvPr id="3" name="Content Placeholder 2"/>
          <p:cNvSpPr>
            <a:spLocks noGrp="1"/>
          </p:cNvSpPr>
          <p:nvPr>
            <p:ph idx="1"/>
          </p:nvPr>
        </p:nvSpPr>
        <p:spPr>
          <a:xfrm>
            <a:off x="752475" y="19051"/>
            <a:ext cx="4391025" cy="552450"/>
          </a:xfrm>
        </p:spPr>
        <p:txBody>
          <a:bodyPr/>
          <a:lstStyle/>
          <a:p>
            <a:pPr marL="0" indent="0">
              <a:buNone/>
            </a:pPr>
            <a:r>
              <a:rPr lang="en-GB" b="1" dirty="0" smtClean="0"/>
              <a:t>Getting </a:t>
            </a:r>
            <a:r>
              <a:rPr lang="en-GB" b="1" dirty="0"/>
              <a:t>Around Can be </a:t>
            </a:r>
            <a:r>
              <a:rPr lang="en-GB" b="1" dirty="0" smtClean="0"/>
              <a:t>Hard</a:t>
            </a:r>
            <a:endParaRPr lang="en-US" dirty="0"/>
          </a:p>
          <a:p>
            <a:endParaRPr lang="en-US" dirty="0" smtClean="0"/>
          </a:p>
          <a:p>
            <a:endParaRPr lang="en-GB" dirty="0"/>
          </a:p>
        </p:txBody>
      </p:sp>
      <p:grpSp>
        <p:nvGrpSpPr>
          <p:cNvPr id="8" name="Group 7"/>
          <p:cNvGrpSpPr/>
          <p:nvPr/>
        </p:nvGrpSpPr>
        <p:grpSpPr>
          <a:xfrm>
            <a:off x="666750" y="-28573"/>
            <a:ext cx="10475560" cy="6858000"/>
            <a:chOff x="666750" y="-28573"/>
            <a:chExt cx="1047556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28573"/>
              <a:ext cx="10475560" cy="6858000"/>
            </a:xfrm>
            <a:prstGeom prst="rect">
              <a:avLst/>
            </a:prstGeom>
          </p:spPr>
        </p:pic>
        <p:sp>
          <p:nvSpPr>
            <p:cNvPr id="6" name="TextBox 5"/>
            <p:cNvSpPr txBox="1"/>
            <p:nvPr/>
          </p:nvSpPr>
          <p:spPr>
            <a:xfrm>
              <a:off x="819150" y="157460"/>
              <a:ext cx="3996479" cy="461665"/>
            </a:xfrm>
            <a:prstGeom prst="rect">
              <a:avLst/>
            </a:prstGeom>
            <a:noFill/>
          </p:spPr>
          <p:txBody>
            <a:bodyPr wrap="none" rtlCol="0">
              <a:spAutoFit/>
            </a:bodyPr>
            <a:lstStyle/>
            <a:p>
              <a:r>
                <a:rPr lang="en-US" sz="2400" dirty="0" smtClean="0"/>
                <a:t>Getting around can be hard - 2</a:t>
              </a:r>
              <a:endParaRPr lang="en-GB" sz="2400" dirty="0"/>
            </a:p>
          </p:txBody>
        </p:sp>
      </p:grpSp>
    </p:spTree>
    <p:extLst>
      <p:ext uri="{BB962C8B-B14F-4D97-AF65-F5344CB8AC3E}">
        <p14:creationId xmlns:p14="http://schemas.microsoft.com/office/powerpoint/2010/main" val="7269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48600" y="-1"/>
            <a:ext cx="4210051" cy="6370975"/>
          </a:xfrm>
          <a:prstGeom prst="rect">
            <a:avLst/>
          </a:prstGeom>
          <a:noFill/>
        </p:spPr>
        <p:txBody>
          <a:bodyPr wrap="square" rtlCol="0">
            <a:spAutoFit/>
          </a:bodyPr>
          <a:lstStyle/>
          <a:p>
            <a:pPr algn="ctr"/>
            <a:r>
              <a:rPr lang="en-GB" sz="2400" b="1" dirty="0"/>
              <a:t>Different </a:t>
            </a:r>
            <a:r>
              <a:rPr lang="en-GB" sz="2400" b="1" dirty="0" smtClean="0"/>
              <a:t>Speeds</a:t>
            </a:r>
            <a:br>
              <a:rPr lang="en-GB" sz="2400" b="1" dirty="0" smtClean="0"/>
            </a:br>
            <a:r>
              <a:rPr lang="en-GB" sz="2400" b="1" dirty="0" smtClean="0"/>
              <a:t>on </a:t>
            </a:r>
            <a:r>
              <a:rPr lang="en-GB" sz="2400" b="1" dirty="0"/>
              <a:t>Different </a:t>
            </a:r>
            <a:r>
              <a:rPr lang="en-GB" sz="2400" b="1" dirty="0" smtClean="0"/>
              <a:t>Days</a:t>
            </a:r>
          </a:p>
          <a:p>
            <a:endParaRPr lang="en-US" sz="2400" b="1" dirty="0"/>
          </a:p>
          <a:p>
            <a:r>
              <a:rPr lang="en-GB" sz="2400" b="1" dirty="0" smtClean="0"/>
              <a:t>The </a:t>
            </a:r>
            <a:r>
              <a:rPr lang="en-GB" sz="2400" b="1" dirty="0"/>
              <a:t>snow or ice </a:t>
            </a:r>
            <a:r>
              <a:rPr lang="en-GB" sz="2400" b="1" dirty="0" smtClean="0"/>
              <a:t>surface</a:t>
            </a:r>
            <a:r>
              <a:rPr lang="en-GB" sz="2400" dirty="0" smtClean="0"/>
              <a:t> can </a:t>
            </a:r>
            <a:r>
              <a:rPr lang="en-GB" sz="2400" dirty="0"/>
              <a:t>change </a:t>
            </a:r>
            <a:r>
              <a:rPr lang="en-GB" sz="2400" dirty="0" smtClean="0"/>
              <a:t>in a </a:t>
            </a:r>
            <a:r>
              <a:rPr lang="en-GB" sz="2400" dirty="0"/>
              <a:t>short time, </a:t>
            </a:r>
            <a:r>
              <a:rPr lang="en-GB" sz="2400" dirty="0" smtClean="0"/>
              <a:t>from </a:t>
            </a:r>
            <a:r>
              <a:rPr lang="en-GB" sz="2400" dirty="0"/>
              <a:t>one day to the </a:t>
            </a:r>
            <a:r>
              <a:rPr lang="en-GB" sz="2400" dirty="0" smtClean="0"/>
              <a:t>next or during a day. </a:t>
            </a:r>
            <a:r>
              <a:rPr lang="en-GB" sz="2400" dirty="0" smtClean="0"/>
              <a:t>It might snow and blow to form </a:t>
            </a:r>
            <a:r>
              <a:rPr lang="en-GB" sz="2400" dirty="0" smtClean="0"/>
              <a:t>ridges called </a:t>
            </a:r>
            <a:r>
              <a:rPr lang="en-GB" sz="2400" b="1" dirty="0" err="1" smtClean="0"/>
              <a:t>sastrugi</a:t>
            </a:r>
            <a:r>
              <a:rPr lang="en-GB" sz="2400" dirty="0" smtClean="0"/>
              <a:t>, the </a:t>
            </a:r>
            <a:r>
              <a:rPr lang="en-GB" sz="2400" dirty="0"/>
              <a:t>temperature </a:t>
            </a:r>
            <a:r>
              <a:rPr lang="en-GB" sz="2400" dirty="0" smtClean="0"/>
              <a:t>can rise </a:t>
            </a:r>
            <a:r>
              <a:rPr lang="en-GB" sz="2400" dirty="0" smtClean="0"/>
              <a:t>to make </a:t>
            </a:r>
            <a:r>
              <a:rPr lang="en-GB" sz="2400" dirty="0"/>
              <a:t>the surface </a:t>
            </a:r>
            <a:r>
              <a:rPr lang="en-GB" sz="2400" dirty="0" smtClean="0"/>
              <a:t>soft </a:t>
            </a:r>
            <a:r>
              <a:rPr lang="en-GB" sz="2400" dirty="0"/>
              <a:t>or even start to melt, </a:t>
            </a:r>
            <a:r>
              <a:rPr lang="en-GB" sz="2400" dirty="0" smtClean="0"/>
              <a:t>ice </a:t>
            </a:r>
            <a:r>
              <a:rPr lang="en-GB" sz="2400" dirty="0"/>
              <a:t>flowers </a:t>
            </a:r>
            <a:r>
              <a:rPr lang="en-GB" sz="2400" dirty="0" smtClean="0"/>
              <a:t>can form </a:t>
            </a:r>
            <a:r>
              <a:rPr lang="en-GB" sz="2400" dirty="0"/>
              <a:t>on a hard surface or </a:t>
            </a:r>
            <a:r>
              <a:rPr lang="en-GB" sz="2400" dirty="0" smtClean="0"/>
              <a:t>a </a:t>
            </a:r>
            <a:r>
              <a:rPr lang="en-GB" sz="2400" dirty="0"/>
              <a:t>soft part-melted surface </a:t>
            </a:r>
            <a:r>
              <a:rPr lang="en-GB" sz="2400" dirty="0" smtClean="0"/>
              <a:t>can freeze </a:t>
            </a:r>
            <a:r>
              <a:rPr lang="en-GB" sz="2400" dirty="0"/>
              <a:t>hard </a:t>
            </a:r>
            <a:r>
              <a:rPr lang="en-GB" sz="2400" dirty="0" smtClean="0"/>
              <a:t>again. These things can </a:t>
            </a:r>
            <a:r>
              <a:rPr lang="en-GB" sz="2400" dirty="0"/>
              <a:t>drastically </a:t>
            </a:r>
            <a:r>
              <a:rPr lang="en-GB" sz="2400" dirty="0" smtClean="0"/>
              <a:t>affect how </a:t>
            </a:r>
            <a:r>
              <a:rPr lang="en-GB" sz="2400" dirty="0"/>
              <a:t>quickly and easily you can move over the surface, </a:t>
            </a:r>
            <a:r>
              <a:rPr lang="en-GB" sz="2400" dirty="0" smtClean="0"/>
              <a:t>for </a:t>
            </a:r>
            <a:r>
              <a:rPr lang="en-GB" sz="2400" dirty="0"/>
              <a:t>good and bad</a:t>
            </a:r>
            <a:r>
              <a:rPr lang="en-GB" sz="2400" dirty="0" smtClean="0"/>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8699"/>
            <a:ext cx="7848600" cy="4829505"/>
          </a:xfrm>
          <a:prstGeom prst="rect">
            <a:avLst/>
          </a:prstGeom>
        </p:spPr>
      </p:pic>
      <p:grpSp>
        <p:nvGrpSpPr>
          <p:cNvPr id="11" name="Group 10"/>
          <p:cNvGrpSpPr/>
          <p:nvPr/>
        </p:nvGrpSpPr>
        <p:grpSpPr>
          <a:xfrm>
            <a:off x="496995" y="-1"/>
            <a:ext cx="10953910" cy="6740306"/>
            <a:chOff x="914400" y="0"/>
            <a:chExt cx="10953910" cy="674030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0"/>
              <a:ext cx="10953910" cy="6740306"/>
            </a:xfrm>
            <a:prstGeom prst="rect">
              <a:avLst/>
            </a:prstGeom>
          </p:spPr>
        </p:pic>
        <p:sp>
          <p:nvSpPr>
            <p:cNvPr id="10" name="TextBox 9"/>
            <p:cNvSpPr txBox="1"/>
            <p:nvPr/>
          </p:nvSpPr>
          <p:spPr>
            <a:xfrm>
              <a:off x="914400" y="6020797"/>
              <a:ext cx="4000500" cy="461665"/>
            </a:xfrm>
            <a:prstGeom prst="rect">
              <a:avLst/>
            </a:prstGeom>
            <a:noFill/>
          </p:spPr>
          <p:txBody>
            <a:bodyPr wrap="square" rtlCol="0">
              <a:spAutoFit/>
            </a:bodyPr>
            <a:lstStyle/>
            <a:p>
              <a:r>
                <a:rPr lang="en-US" sz="2400" dirty="0" err="1" smtClean="0">
                  <a:solidFill>
                    <a:schemeClr val="accent2"/>
                  </a:solidFill>
                </a:rPr>
                <a:t>Sastrugi</a:t>
              </a:r>
              <a:r>
                <a:rPr lang="en-US" sz="2400" dirty="0" smtClean="0">
                  <a:solidFill>
                    <a:schemeClr val="accent2"/>
                  </a:solidFill>
                </a:rPr>
                <a:t> – here 10-15cm high</a:t>
              </a:r>
              <a:endParaRPr lang="en-GB" sz="2400" dirty="0">
                <a:solidFill>
                  <a:schemeClr val="accent2"/>
                </a:solidFill>
              </a:endParaRPr>
            </a:p>
          </p:txBody>
        </p:sp>
      </p:grpSp>
    </p:spTree>
    <p:extLst>
      <p:ext uri="{BB962C8B-B14F-4D97-AF65-F5344CB8AC3E}">
        <p14:creationId xmlns:p14="http://schemas.microsoft.com/office/powerpoint/2010/main" val="14958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0975" y="0"/>
            <a:ext cx="4391024" cy="6562725"/>
          </a:xfrm>
        </p:spPr>
        <p:txBody>
          <a:bodyPr>
            <a:normAutofit/>
          </a:bodyPr>
          <a:lstStyle/>
          <a:p>
            <a:pPr marL="0" indent="0">
              <a:buNone/>
            </a:pPr>
            <a:endParaRPr lang="en-GB" sz="2400" b="1" dirty="0" smtClean="0"/>
          </a:p>
          <a:p>
            <a:pPr marL="0" indent="0" algn="ctr">
              <a:buNone/>
            </a:pPr>
            <a:r>
              <a:rPr lang="en-GB" sz="2400" b="1" dirty="0" smtClean="0"/>
              <a:t>Weather</a:t>
            </a:r>
          </a:p>
          <a:p>
            <a:pPr marL="0" indent="0">
              <a:buNone/>
            </a:pPr>
            <a:r>
              <a:rPr lang="en-GB" sz="2400" dirty="0" smtClean="0"/>
              <a:t>The temperature </a:t>
            </a:r>
            <a:r>
              <a:rPr lang="en-GB" sz="2400" dirty="0"/>
              <a:t>can fall or </a:t>
            </a:r>
            <a:r>
              <a:rPr lang="en-GB" sz="2400" dirty="0" smtClean="0"/>
              <a:t>rise, </a:t>
            </a:r>
            <a:r>
              <a:rPr lang="en-GB" sz="2400" dirty="0"/>
              <a:t>there is a big difference between </a:t>
            </a:r>
            <a:r>
              <a:rPr lang="en-GB" sz="2400" dirty="0"/>
              <a:t>what you can comfortably and safely do at -</a:t>
            </a:r>
            <a:r>
              <a:rPr lang="en-GB" sz="2400" dirty="0"/>
              <a:t>10C, -20C and -</a:t>
            </a:r>
            <a:r>
              <a:rPr lang="en-GB" sz="2400" dirty="0" smtClean="0"/>
              <a:t>30C.</a:t>
            </a:r>
            <a:endParaRPr lang="en-GB" sz="2400" dirty="0" smtClean="0"/>
          </a:p>
          <a:p>
            <a:pPr marL="0" indent="0">
              <a:buNone/>
            </a:pPr>
            <a:r>
              <a:rPr lang="en-GB" sz="2400" dirty="0" smtClean="0"/>
              <a:t>Blizzards are </a:t>
            </a:r>
            <a:r>
              <a:rPr lang="en-GB" sz="2400" dirty="0" smtClean="0"/>
              <a:t>an ever </a:t>
            </a:r>
            <a:r>
              <a:rPr lang="en-GB" sz="2400" dirty="0"/>
              <a:t>present </a:t>
            </a:r>
            <a:r>
              <a:rPr lang="en-GB" sz="2400" dirty="0" smtClean="0"/>
              <a:t>possibility </a:t>
            </a:r>
            <a:r>
              <a:rPr lang="en-GB" sz="2400" dirty="0"/>
              <a:t>and </a:t>
            </a:r>
            <a:r>
              <a:rPr lang="en-GB" sz="2400" dirty="0" smtClean="0"/>
              <a:t>can result </a:t>
            </a:r>
            <a:r>
              <a:rPr lang="en-GB" sz="2400" dirty="0"/>
              <a:t>in having to stop and wait until </a:t>
            </a:r>
            <a:r>
              <a:rPr lang="en-GB" sz="2400" dirty="0" smtClean="0"/>
              <a:t>they pass, </a:t>
            </a:r>
            <a:r>
              <a:rPr lang="en-GB" sz="2400" dirty="0"/>
              <a:t>this might take a day or two, or </a:t>
            </a:r>
            <a:r>
              <a:rPr lang="en-GB" sz="2400" dirty="0" smtClean="0"/>
              <a:t>a </a:t>
            </a:r>
            <a:r>
              <a:rPr lang="en-GB" sz="2400" dirty="0"/>
              <a:t>week, or </a:t>
            </a:r>
            <a:r>
              <a:rPr lang="en-GB" sz="2400" dirty="0" smtClean="0"/>
              <a:t>two.</a:t>
            </a:r>
          </a:p>
          <a:p>
            <a:pPr marL="0" indent="0">
              <a:buNone/>
            </a:pPr>
            <a:r>
              <a:rPr lang="en-GB" sz="2400" dirty="0" smtClean="0"/>
              <a:t>Even </a:t>
            </a:r>
            <a:r>
              <a:rPr lang="en-GB" sz="2400" dirty="0"/>
              <a:t>on </a:t>
            </a:r>
            <a:r>
              <a:rPr lang="en-GB" sz="2400" dirty="0" smtClean="0"/>
              <a:t>calm </a:t>
            </a:r>
            <a:r>
              <a:rPr lang="en-GB" sz="2400" dirty="0"/>
              <a:t>and not especially cold </a:t>
            </a:r>
            <a:r>
              <a:rPr lang="en-GB" sz="2400" dirty="0" smtClean="0"/>
              <a:t>days, </a:t>
            </a:r>
            <a:r>
              <a:rPr lang="en-GB" sz="2400" dirty="0"/>
              <a:t>low cloud can result in </a:t>
            </a:r>
            <a:r>
              <a:rPr lang="en-GB" sz="2400" b="1" dirty="0"/>
              <a:t>white-out</a:t>
            </a:r>
            <a:r>
              <a:rPr lang="en-GB" sz="2400" dirty="0"/>
              <a:t> conditions where it is like being inside a ping-pong ball making dangers such as crevasses much harder to see and slowing progress significantly</a:t>
            </a:r>
            <a:r>
              <a:rPr lang="en-GB" sz="2400" dirty="0" smtClean="0"/>
              <a:t>.</a:t>
            </a:r>
            <a:endParaRPr lang="en-GB"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24" y="1041211"/>
            <a:ext cx="7786651" cy="5162550"/>
          </a:xfrm>
          <a:prstGeom prst="rect">
            <a:avLst/>
          </a:prstGeom>
        </p:spPr>
      </p:pic>
      <p:sp>
        <p:nvSpPr>
          <p:cNvPr id="6" name="TextBox 5"/>
          <p:cNvSpPr txBox="1"/>
          <p:nvPr/>
        </p:nvSpPr>
        <p:spPr>
          <a:xfrm>
            <a:off x="961250" y="6290028"/>
            <a:ext cx="5892800" cy="369332"/>
          </a:xfrm>
          <a:prstGeom prst="rect">
            <a:avLst/>
          </a:prstGeom>
          <a:noFill/>
        </p:spPr>
        <p:txBody>
          <a:bodyPr wrap="square" rtlCol="0">
            <a:spAutoFit/>
          </a:bodyPr>
          <a:lstStyle/>
          <a:p>
            <a:r>
              <a:rPr lang="en-US" dirty="0" smtClean="0">
                <a:solidFill>
                  <a:schemeClr val="accent5"/>
                </a:solidFill>
              </a:rPr>
              <a:t>Sheltering from the wind and hoping it won’t last for long</a:t>
            </a:r>
            <a:endParaRPr lang="en-GB" dirty="0">
              <a:solidFill>
                <a:schemeClr val="accent5"/>
              </a:solidFill>
            </a:endParaRPr>
          </a:p>
        </p:txBody>
      </p:sp>
    </p:spTree>
    <p:extLst>
      <p:ext uri="{BB962C8B-B14F-4D97-AF65-F5344CB8AC3E}">
        <p14:creationId xmlns:p14="http://schemas.microsoft.com/office/powerpoint/2010/main" val="249157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0" y="-1"/>
            <a:ext cx="5638800" cy="6791325"/>
          </a:xfrm>
        </p:spPr>
        <p:txBody>
          <a:bodyPr>
            <a:noAutofit/>
          </a:bodyPr>
          <a:lstStyle/>
          <a:p>
            <a:pPr marL="0" indent="0" algn="ctr">
              <a:buNone/>
            </a:pPr>
            <a:endParaRPr lang="en-GB" sz="2400" b="1" dirty="0" smtClean="0">
              <a:solidFill>
                <a:srgbClr val="C00000"/>
              </a:solidFill>
            </a:endParaRPr>
          </a:p>
          <a:p>
            <a:pPr marL="0" indent="0" algn="ctr">
              <a:buNone/>
            </a:pPr>
            <a:r>
              <a:rPr lang="en-GB" sz="2400" b="1" dirty="0" smtClean="0">
                <a:solidFill>
                  <a:srgbClr val="C00000"/>
                </a:solidFill>
              </a:rPr>
              <a:t>Hazards - </a:t>
            </a:r>
            <a:r>
              <a:rPr lang="en-GB" sz="2400" b="1" dirty="0" smtClean="0">
                <a:solidFill>
                  <a:srgbClr val="C00000"/>
                </a:solidFill>
              </a:rPr>
              <a:t>Crevasses</a:t>
            </a:r>
          </a:p>
          <a:p>
            <a:pPr marL="0" indent="0">
              <a:buNone/>
            </a:pPr>
            <a:r>
              <a:rPr lang="en-GB" sz="2400" b="1" dirty="0" smtClean="0"/>
              <a:t>One </a:t>
            </a:r>
            <a:r>
              <a:rPr lang="en-GB" sz="2400" b="1" dirty="0"/>
              <a:t>of the biggest and commonest hazards when travelling overland in </a:t>
            </a:r>
            <a:r>
              <a:rPr lang="en-GB" sz="2400" b="1" dirty="0" smtClean="0"/>
              <a:t>Antarctica ae crevasses.</a:t>
            </a:r>
            <a:endParaRPr lang="en-GB" sz="2400" b="1" dirty="0" smtClean="0"/>
          </a:p>
          <a:p>
            <a:pPr marL="0" indent="0">
              <a:buNone/>
            </a:pPr>
            <a:endParaRPr lang="en-GB" sz="2400" dirty="0" smtClean="0"/>
          </a:p>
          <a:p>
            <a:pPr marL="0" indent="0">
              <a:buNone/>
            </a:pPr>
            <a:r>
              <a:rPr lang="en-GB" sz="2400" dirty="0" smtClean="0"/>
              <a:t>These </a:t>
            </a:r>
            <a:r>
              <a:rPr lang="en-GB" sz="2400" dirty="0"/>
              <a:t>are cracks in the ice </a:t>
            </a:r>
            <a:r>
              <a:rPr lang="en-GB" sz="2400" dirty="0" smtClean="0"/>
              <a:t>that can be </a:t>
            </a:r>
            <a:r>
              <a:rPr lang="en-GB" sz="2400" dirty="0" smtClean="0"/>
              <a:t>just a </a:t>
            </a:r>
            <a:r>
              <a:rPr lang="en-GB" sz="2400" dirty="0"/>
              <a:t>few metres </a:t>
            </a:r>
            <a:r>
              <a:rPr lang="en-GB" sz="2400" dirty="0" smtClean="0"/>
              <a:t>deep or </a:t>
            </a:r>
            <a:r>
              <a:rPr lang="en-GB" sz="2400" dirty="0" smtClean="0"/>
              <a:t>up </a:t>
            </a:r>
            <a:r>
              <a:rPr lang="en-GB" sz="2400" dirty="0"/>
              <a:t>to hundreds </a:t>
            </a:r>
            <a:r>
              <a:rPr lang="en-GB" sz="2400" dirty="0" smtClean="0"/>
              <a:t>of metres deep. Blown snow may form a weak bridge over the top. </a:t>
            </a:r>
            <a:r>
              <a:rPr lang="en-GB" sz="2400" dirty="0"/>
              <a:t>Anyone passing through such terrain has to be </a:t>
            </a:r>
            <a:r>
              <a:rPr lang="en-GB" sz="2400" dirty="0" smtClean="0"/>
              <a:t>vigilant and </a:t>
            </a:r>
            <a:r>
              <a:rPr lang="en-GB" sz="2400" dirty="0"/>
              <a:t>trained to spot and avoid </a:t>
            </a:r>
            <a:r>
              <a:rPr lang="en-GB" sz="2400" dirty="0" smtClean="0"/>
              <a:t>crevasses, they should also know </a:t>
            </a:r>
            <a:r>
              <a:rPr lang="en-GB" sz="2400" dirty="0"/>
              <a:t>how to perform a crevasse rescue should someone fall in </a:t>
            </a:r>
            <a:r>
              <a:rPr lang="en-GB" sz="2400" dirty="0" smtClean="0"/>
              <a:t>one.</a:t>
            </a:r>
          </a:p>
          <a:p>
            <a:pPr marL="0" indent="0">
              <a:buNone/>
            </a:pPr>
            <a:endParaRPr lang="en-GB" sz="2400" dirty="0"/>
          </a:p>
          <a:p>
            <a:pPr marL="0" indent="0">
              <a:buNone/>
            </a:pPr>
            <a:r>
              <a:rPr lang="en-GB" sz="2400" dirty="0" smtClean="0"/>
              <a:t>Many </a:t>
            </a:r>
            <a:r>
              <a:rPr lang="en-GB" sz="2400" dirty="0"/>
              <a:t>lives have been lost </a:t>
            </a:r>
            <a:r>
              <a:rPr lang="en-GB" sz="2400" dirty="0" smtClean="0"/>
              <a:t>from people </a:t>
            </a:r>
            <a:r>
              <a:rPr lang="en-GB" sz="2400" dirty="0"/>
              <a:t>and vehicles falling into crevasses.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5" y="0"/>
            <a:ext cx="466892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39" y="0"/>
            <a:ext cx="5458968" cy="6858000"/>
          </a:xfrm>
          <a:prstGeom prst="rect">
            <a:avLst/>
          </a:prstGeom>
        </p:spPr>
      </p:pic>
    </p:spTree>
    <p:extLst>
      <p:ext uri="{BB962C8B-B14F-4D97-AF65-F5344CB8AC3E}">
        <p14:creationId xmlns:p14="http://schemas.microsoft.com/office/powerpoint/2010/main" val="35799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1252</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Leaders of the Heroic Age of Antarctic Exploration</dc:title>
  <dc:creator>Dad</dc:creator>
  <cp:lastModifiedBy>Microsoft account</cp:lastModifiedBy>
  <cp:revision>54</cp:revision>
  <dcterms:created xsi:type="dcterms:W3CDTF">2015-09-14T10:01:19Z</dcterms:created>
  <dcterms:modified xsi:type="dcterms:W3CDTF">2024-11-14T15:17:12Z</dcterms:modified>
</cp:coreProperties>
</file>