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9" r:id="rId4"/>
    <p:sldId id="277" r:id="rId5"/>
    <p:sldId id="278" r:id="rId6"/>
    <p:sldId id="272" r:id="rId7"/>
    <p:sldId id="274" r:id="rId8"/>
    <p:sldId id="270"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12" autoAdjust="0"/>
  </p:normalViewPr>
  <p:slideViewPr>
    <p:cSldViewPr snapToGrid="0">
      <p:cViewPr varScale="1">
        <p:scale>
          <a:sx n="85" d="100"/>
          <a:sy n="85" d="100"/>
        </p:scale>
        <p:origin x="96" y="354"/>
      </p:cViewPr>
      <p:guideLst/>
    </p:cSldViewPr>
  </p:slideViewPr>
  <p:outlineViewPr>
    <p:cViewPr>
      <p:scale>
        <a:sx n="33" d="100"/>
        <a:sy n="33" d="100"/>
      </p:scale>
      <p:origin x="0" y="-2221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352975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81494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1243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7718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3179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911C5C-4B73-4AE9-B8D2-9252B6AF4B0B}"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91272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911C5C-4B73-4AE9-B8D2-9252B6AF4B0B}"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56205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911C5C-4B73-4AE9-B8D2-9252B6AF4B0B}"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84677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11C5C-4B73-4AE9-B8D2-9252B6AF4B0B}"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8125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6788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76303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11C5C-4B73-4AE9-B8D2-9252B6AF4B0B}" type="datetimeFigureOut">
              <a:rPr lang="en-GB" smtClean="0"/>
              <a:t>16/07/2018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3C57E-A130-4E25-BDAE-33F3B05B9708}" type="slidenum">
              <a:rPr lang="en-GB" smtClean="0"/>
              <a:t>‹#›</a:t>
            </a:fld>
            <a:endParaRPr lang="en-GB"/>
          </a:p>
        </p:txBody>
      </p:sp>
    </p:spTree>
    <p:extLst>
      <p:ext uri="{BB962C8B-B14F-4D97-AF65-F5344CB8AC3E}">
        <p14:creationId xmlns:p14="http://schemas.microsoft.com/office/powerpoint/2010/main" val="39975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thewhaler@gmail.com" TargetMode="External"/><Relationship Id="rId2" Type="http://schemas.openxmlformats.org/officeDocument/2006/relationships/hyperlink" Target="https://www.coolantarctica.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287" y="92633"/>
            <a:ext cx="9144000" cy="1324275"/>
          </a:xfrm>
        </p:spPr>
        <p:txBody>
          <a:bodyPr>
            <a:normAutofit/>
          </a:bodyPr>
          <a:lstStyle/>
          <a:p>
            <a:r>
              <a:rPr lang="en-GB" sz="4000" dirty="0" smtClean="0"/>
              <a:t>Expedition Leaders of the Heroic Age of Antarctic Exploration</a:t>
            </a:r>
            <a:endParaRPr lang="en-GB" sz="4000" dirty="0"/>
          </a:p>
        </p:txBody>
      </p:sp>
      <p:sp>
        <p:nvSpPr>
          <p:cNvPr id="4" name="TextBox 3"/>
          <p:cNvSpPr txBox="1"/>
          <p:nvPr/>
        </p:nvSpPr>
        <p:spPr>
          <a:xfrm>
            <a:off x="1386142" y="2056685"/>
            <a:ext cx="9144000" cy="1938992"/>
          </a:xfrm>
          <a:prstGeom prst="rect">
            <a:avLst/>
          </a:prstGeom>
          <a:noFill/>
        </p:spPr>
        <p:txBody>
          <a:bodyPr wrap="square" rtlCol="0">
            <a:spAutoFit/>
          </a:bodyPr>
          <a:lstStyle/>
          <a:p>
            <a:pPr algn="ctr"/>
            <a:endParaRPr lang="en-GB" sz="6000" dirty="0" smtClean="0">
              <a:solidFill>
                <a:schemeClr val="accent1"/>
              </a:solidFill>
            </a:endParaRPr>
          </a:p>
          <a:p>
            <a:pPr algn="ctr"/>
            <a:r>
              <a:rPr lang="en-GB" sz="6000" dirty="0" smtClean="0">
                <a:solidFill>
                  <a:schemeClr val="accent1"/>
                </a:solidFill>
              </a:rPr>
              <a:t>Who was </a:t>
            </a:r>
            <a:r>
              <a:rPr lang="en-GB" sz="6000" smtClean="0">
                <a:solidFill>
                  <a:schemeClr val="accent1"/>
                </a:solidFill>
              </a:rPr>
              <a:t>Ernest Shackleton?</a:t>
            </a:r>
            <a:endParaRPr lang="en-GB" sz="6000" dirty="0">
              <a:solidFill>
                <a:schemeClr val="accent1"/>
              </a:solidFill>
            </a:endParaRPr>
          </a:p>
        </p:txBody>
      </p:sp>
      <p:sp>
        <p:nvSpPr>
          <p:cNvPr id="5" name="TextBox 4"/>
          <p:cNvSpPr txBox="1"/>
          <p:nvPr/>
        </p:nvSpPr>
        <p:spPr>
          <a:xfrm>
            <a:off x="513520" y="1229371"/>
            <a:ext cx="10618573" cy="923330"/>
          </a:xfrm>
          <a:prstGeom prst="rect">
            <a:avLst/>
          </a:prstGeom>
          <a:noFill/>
        </p:spPr>
        <p:txBody>
          <a:bodyPr wrap="square" rtlCol="0">
            <a:spAutoFit/>
          </a:bodyPr>
          <a:lstStyle/>
          <a:p>
            <a:pPr algn="ctr"/>
            <a:r>
              <a:rPr lang="en-GB" sz="5400" dirty="0" smtClean="0"/>
              <a:t>Achievements and Legacies</a:t>
            </a:r>
            <a:endParaRPr lang="en-GB" sz="5400" dirty="0"/>
          </a:p>
        </p:txBody>
      </p:sp>
      <p:sp>
        <p:nvSpPr>
          <p:cNvPr id="6" name="TextBox 5"/>
          <p:cNvSpPr txBox="1"/>
          <p:nvPr/>
        </p:nvSpPr>
        <p:spPr>
          <a:xfrm>
            <a:off x="123567" y="5842337"/>
            <a:ext cx="11829535" cy="830997"/>
          </a:xfrm>
          <a:prstGeom prst="rect">
            <a:avLst/>
          </a:prstGeom>
          <a:noFill/>
        </p:spPr>
        <p:txBody>
          <a:bodyPr wrap="square" rtlCol="0">
            <a:spAutoFit/>
          </a:bodyPr>
          <a:lstStyle/>
          <a:p>
            <a:r>
              <a:rPr lang="en-US" altLang="en-US" sz="1200" b="1" dirty="0"/>
              <a:t>Copyright:</a:t>
            </a:r>
            <a:r>
              <a:rPr lang="en-GB" sz="1200" dirty="0"/>
              <a:t> This resource is provided free by </a:t>
            </a:r>
            <a:r>
              <a:rPr lang="en-GB" sz="1200" dirty="0">
                <a:hlinkClick r:id="rId2"/>
              </a:rPr>
              <a:t>CoolAntarctica.com</a:t>
            </a:r>
            <a:r>
              <a:rPr lang="en-GB" sz="1200" dirty="0"/>
              <a:t>, you’re welcome. It cannot be distributed by any other means, believe it or not people sometimes lift free resources and distribute them pretending they have been allowed to or even sell them as their own – I know! It’s shocking! If anyone asks you for payment for this or if you get it but not from CoolAntarctica.com, please email danthwhaler@gmail.com and the ghost of whaler Dan will exact retribution on the scurvy dogs.</a:t>
            </a:r>
            <a:endParaRPr lang="en-US" altLang="en-US" sz="1200" dirty="0"/>
          </a:p>
          <a:p>
            <a:r>
              <a:rPr lang="en-US" altLang="en-US" sz="1200" dirty="0"/>
              <a:t>This copyright notice must appear wherever this material is used. Any queries please </a:t>
            </a:r>
            <a:r>
              <a:rPr lang="en-US" altLang="en-US" sz="1200" dirty="0">
                <a:hlinkClick r:id="rId3"/>
              </a:rPr>
              <a:t>email</a:t>
            </a:r>
            <a:endParaRPr lang="en-US" altLang="en-US" sz="1200" dirty="0"/>
          </a:p>
        </p:txBody>
      </p:sp>
    </p:spTree>
    <p:extLst>
      <p:ext uri="{BB962C8B-B14F-4D97-AF65-F5344CB8AC3E}">
        <p14:creationId xmlns:p14="http://schemas.microsoft.com/office/powerpoint/2010/main" val="29628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383" y="117989"/>
            <a:ext cx="6708090" cy="740427"/>
          </a:xfrm>
        </p:spPr>
        <p:txBody>
          <a:bodyPr>
            <a:normAutofit/>
          </a:bodyPr>
          <a:lstStyle/>
          <a:p>
            <a:pPr algn="ctr"/>
            <a:r>
              <a:rPr lang="en-GB" sz="4200" b="1" dirty="0" smtClean="0"/>
              <a:t>Ernest Shackleton 1874 - 1922</a:t>
            </a:r>
            <a:endParaRPr lang="en-GB" sz="4200" b="1" dirty="0"/>
          </a:p>
        </p:txBody>
      </p:sp>
      <p:sp>
        <p:nvSpPr>
          <p:cNvPr id="3" name="Content Placeholder 2"/>
          <p:cNvSpPr>
            <a:spLocks noGrp="1"/>
          </p:cNvSpPr>
          <p:nvPr>
            <p:ph idx="1"/>
          </p:nvPr>
        </p:nvSpPr>
        <p:spPr>
          <a:xfrm>
            <a:off x="5384383" y="940478"/>
            <a:ext cx="6708090" cy="5917522"/>
          </a:xfrm>
        </p:spPr>
        <p:txBody>
          <a:bodyPr>
            <a:normAutofit/>
          </a:bodyPr>
          <a:lstStyle/>
          <a:p>
            <a:pPr marL="0" indent="0">
              <a:buNone/>
            </a:pPr>
            <a:r>
              <a:rPr lang="en-GB" dirty="0" smtClean="0">
                <a:latin typeface="+mj-lt"/>
              </a:rPr>
              <a:t>Born </a:t>
            </a:r>
            <a:r>
              <a:rPr lang="en-GB" dirty="0">
                <a:latin typeface="+mj-lt"/>
              </a:rPr>
              <a:t>in Ireland </a:t>
            </a:r>
            <a:r>
              <a:rPr lang="en-GB" dirty="0" smtClean="0">
                <a:latin typeface="+mj-lt"/>
              </a:rPr>
              <a:t>on the 15th of February </a:t>
            </a:r>
            <a:r>
              <a:rPr lang="en-GB" dirty="0">
                <a:latin typeface="+mj-lt"/>
              </a:rPr>
              <a:t>1874 to an English family, one of 10 </a:t>
            </a:r>
            <a:r>
              <a:rPr lang="en-GB" dirty="0" smtClean="0">
                <a:latin typeface="+mj-lt"/>
              </a:rPr>
              <a:t>children, the family moved to London when Ernest was 10, he joined the merchant navy at 16.</a:t>
            </a:r>
            <a:endParaRPr lang="en-GB" dirty="0" smtClean="0">
              <a:latin typeface="+mj-lt"/>
            </a:endParaRPr>
          </a:p>
          <a:p>
            <a:pPr marL="0" indent="0">
              <a:buNone/>
            </a:pPr>
            <a:endParaRPr lang="en-GB" dirty="0">
              <a:latin typeface="+mj-lt"/>
            </a:endParaRPr>
          </a:p>
          <a:p>
            <a:pPr marL="0" indent="0">
              <a:buNone/>
            </a:pPr>
            <a:r>
              <a:rPr lang="en-GB" dirty="0" smtClean="0">
                <a:latin typeface="+mj-lt"/>
              </a:rPr>
              <a:t>Ernest </a:t>
            </a:r>
            <a:r>
              <a:rPr lang="en-GB" dirty="0" smtClean="0">
                <a:latin typeface="+mj-lt"/>
              </a:rPr>
              <a:t>Shackleton </a:t>
            </a:r>
            <a:r>
              <a:rPr lang="en-GB" dirty="0" smtClean="0">
                <a:latin typeface="+mj-lt"/>
              </a:rPr>
              <a:t>first went to Antarctica at the age of 27 in 1902 </a:t>
            </a:r>
            <a:r>
              <a:rPr lang="en-GB" dirty="0" smtClean="0">
                <a:latin typeface="+mj-lt"/>
              </a:rPr>
              <a:t>on </a:t>
            </a:r>
            <a:r>
              <a:rPr lang="en-GB" dirty="0">
                <a:latin typeface="+mj-lt"/>
              </a:rPr>
              <a:t>Scott’s </a:t>
            </a:r>
            <a:r>
              <a:rPr lang="en-GB" i="1" dirty="0">
                <a:latin typeface="+mj-lt"/>
              </a:rPr>
              <a:t>Discovery</a:t>
            </a:r>
            <a:r>
              <a:rPr lang="en-GB" dirty="0">
                <a:latin typeface="+mj-lt"/>
              </a:rPr>
              <a:t> expedition</a:t>
            </a:r>
            <a:r>
              <a:rPr lang="en-GB" dirty="0" smtClean="0">
                <a:latin typeface="+mj-lt"/>
              </a:rPr>
              <a:t>. He was </a:t>
            </a:r>
            <a:r>
              <a:rPr lang="en-GB" dirty="0" smtClean="0">
                <a:latin typeface="+mj-lt"/>
              </a:rPr>
              <a:t>one </a:t>
            </a:r>
            <a:r>
              <a:rPr lang="en-GB" dirty="0" smtClean="0">
                <a:latin typeface="+mj-lt"/>
              </a:rPr>
              <a:t>of a party of 3 </a:t>
            </a:r>
            <a:r>
              <a:rPr lang="en-GB" dirty="0" smtClean="0">
                <a:latin typeface="+mj-lt"/>
              </a:rPr>
              <a:t>including Captain </a:t>
            </a:r>
            <a:r>
              <a:rPr lang="en-GB" dirty="0" smtClean="0">
                <a:latin typeface="+mj-lt"/>
              </a:rPr>
              <a:t>Scott who reached a then Farthest South coming within 530 miles of the South </a:t>
            </a:r>
            <a:r>
              <a:rPr lang="en-GB" dirty="0" smtClean="0">
                <a:latin typeface="+mj-lt"/>
              </a:rPr>
              <a:t>Pole. Shackleton suffered particularly from</a:t>
            </a:r>
            <a:r>
              <a:rPr lang="en-GB" dirty="0" smtClean="0">
                <a:latin typeface="+mj-lt"/>
              </a:rPr>
              <a:t> </a:t>
            </a:r>
            <a:r>
              <a:rPr lang="en-GB" dirty="0">
                <a:latin typeface="+mj-lt"/>
              </a:rPr>
              <a:t>snow-blindness, frost bite and scurvy, </a:t>
            </a:r>
            <a:r>
              <a:rPr lang="en-GB" dirty="0" smtClean="0">
                <a:latin typeface="+mj-lt"/>
              </a:rPr>
              <a:t>and was invalided </a:t>
            </a:r>
            <a:r>
              <a:rPr lang="en-GB" dirty="0">
                <a:latin typeface="+mj-lt"/>
              </a:rPr>
              <a:t>home early on </a:t>
            </a:r>
            <a:r>
              <a:rPr lang="en-GB" dirty="0" smtClean="0">
                <a:latin typeface="+mj-lt"/>
              </a:rPr>
              <a:t>the return to the expedition base.</a:t>
            </a:r>
            <a:endParaRPr lang="en-GB" dirty="0" smtClean="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63705" cy="6858000"/>
          </a:xfrm>
          <a:prstGeom prst="rect">
            <a:avLst/>
          </a:prstGeom>
        </p:spPr>
      </p:pic>
    </p:spTree>
    <p:extLst>
      <p:ext uri="{BB962C8B-B14F-4D97-AF65-F5344CB8AC3E}">
        <p14:creationId xmlns:p14="http://schemas.microsoft.com/office/powerpoint/2010/main" val="638708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089" y="5783411"/>
            <a:ext cx="11525956" cy="910900"/>
          </a:xfrm>
        </p:spPr>
        <p:txBody>
          <a:bodyPr>
            <a:normAutofit/>
          </a:bodyPr>
          <a:lstStyle/>
          <a:p>
            <a:pPr marL="0" indent="0">
              <a:buNone/>
            </a:pPr>
            <a:r>
              <a:rPr lang="en-GB" dirty="0" smtClean="0">
                <a:latin typeface="+mj-lt"/>
              </a:rPr>
              <a:t>In 1908 on his own expedition on the ship </a:t>
            </a:r>
            <a:r>
              <a:rPr lang="en-GB" i="1" dirty="0" smtClean="0">
                <a:latin typeface="+mj-lt"/>
              </a:rPr>
              <a:t>Nimrod</a:t>
            </a:r>
            <a:r>
              <a:rPr lang="en-GB" dirty="0" smtClean="0">
                <a:latin typeface="+mj-lt"/>
              </a:rPr>
              <a:t>, Shackleton came to within 97 miles of the pole as part of a party of 4, another Farthest South.</a:t>
            </a:r>
            <a:endParaRPr lang="en-GB"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731" y="0"/>
            <a:ext cx="8302822" cy="5817906"/>
          </a:xfrm>
          <a:prstGeom prst="rect">
            <a:avLst/>
          </a:prstGeom>
        </p:spPr>
      </p:pic>
      <p:sp>
        <p:nvSpPr>
          <p:cNvPr id="9" name="TextBox 8"/>
          <p:cNvSpPr txBox="1"/>
          <p:nvPr/>
        </p:nvSpPr>
        <p:spPr>
          <a:xfrm>
            <a:off x="10160000" y="101600"/>
            <a:ext cx="1851378" cy="2862322"/>
          </a:xfrm>
          <a:prstGeom prst="rect">
            <a:avLst/>
          </a:prstGeom>
          <a:noFill/>
        </p:spPr>
        <p:txBody>
          <a:bodyPr wrap="square" rtlCol="0">
            <a:spAutoFit/>
          </a:bodyPr>
          <a:lstStyle/>
          <a:p>
            <a:r>
              <a:rPr lang="en-GB" dirty="0" smtClean="0"/>
              <a:t>Manhauling during the Nimrod expedition  attempt to reach the south pole,  the second time Shackleton tried, Mount Erebus in the distance.</a:t>
            </a:r>
            <a:endParaRPr lang="en-GB" dirty="0"/>
          </a:p>
        </p:txBody>
      </p:sp>
    </p:spTree>
    <p:extLst>
      <p:ext uri="{BB962C8B-B14F-4D97-AF65-F5344CB8AC3E}">
        <p14:creationId xmlns:p14="http://schemas.microsoft.com/office/powerpoint/2010/main" val="882253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27534" cy="6858000"/>
          </a:xfrm>
          <a:prstGeom prst="rect">
            <a:avLst/>
          </a:prstGeom>
        </p:spPr>
      </p:pic>
      <p:sp>
        <p:nvSpPr>
          <p:cNvPr id="5" name="TextBox 4"/>
          <p:cNvSpPr txBox="1"/>
          <p:nvPr/>
        </p:nvSpPr>
        <p:spPr>
          <a:xfrm>
            <a:off x="4420377" y="114300"/>
            <a:ext cx="7658100" cy="5693866"/>
          </a:xfrm>
          <a:prstGeom prst="rect">
            <a:avLst/>
          </a:prstGeom>
          <a:noFill/>
        </p:spPr>
        <p:txBody>
          <a:bodyPr wrap="square" rtlCol="0">
            <a:spAutoFit/>
          </a:bodyPr>
          <a:lstStyle/>
          <a:p>
            <a:r>
              <a:rPr lang="en-GB" sz="2600" dirty="0" smtClean="0">
                <a:latin typeface="+mj-lt"/>
              </a:rPr>
              <a:t>On his return from Antarctica and in </a:t>
            </a:r>
            <a:r>
              <a:rPr lang="en-GB" sz="2600" dirty="0">
                <a:latin typeface="+mj-lt"/>
              </a:rPr>
              <a:t>between his Antarctic </a:t>
            </a:r>
            <a:r>
              <a:rPr lang="en-GB" sz="2600" dirty="0" smtClean="0">
                <a:latin typeface="+mj-lt"/>
              </a:rPr>
              <a:t>expeditions Shackleton</a:t>
            </a:r>
            <a:r>
              <a:rPr lang="en-GB" sz="2600" dirty="0">
                <a:latin typeface="+mj-lt"/>
              </a:rPr>
              <a:t> </a:t>
            </a:r>
            <a:r>
              <a:rPr lang="en-GB" sz="2600" dirty="0" smtClean="0">
                <a:latin typeface="+mj-lt"/>
              </a:rPr>
              <a:t>tried to find other ways of making money, here are some things he attempted:</a:t>
            </a:r>
            <a:endParaRPr lang="en-GB" sz="2600" dirty="0" smtClean="0">
              <a:latin typeface="+mj-lt"/>
            </a:endParaRPr>
          </a:p>
          <a:p>
            <a:pPr marL="285750" indent="-285750">
              <a:buFont typeface="Arial" panose="020B0604020202020204" pitchFamily="34" charset="0"/>
              <a:buChar char="•"/>
            </a:pPr>
            <a:endParaRPr lang="en-GB" sz="2600" dirty="0">
              <a:latin typeface="+mj-lt"/>
            </a:endParaRPr>
          </a:p>
          <a:p>
            <a:pPr marL="285750" indent="-285750">
              <a:buFont typeface="Arial" panose="020B0604020202020204" pitchFamily="34" charset="0"/>
              <a:buChar char="•"/>
            </a:pPr>
            <a:r>
              <a:rPr lang="en-GB" sz="2600" dirty="0" smtClean="0">
                <a:latin typeface="+mj-lt"/>
              </a:rPr>
              <a:t>Applied </a:t>
            </a:r>
            <a:r>
              <a:rPr lang="en-GB" sz="2600" dirty="0">
                <a:latin typeface="+mj-lt"/>
              </a:rPr>
              <a:t>for a commission to the Royal Navy - </a:t>
            </a:r>
            <a:r>
              <a:rPr lang="en-GB" sz="2600" b="1" dirty="0">
                <a:latin typeface="+mj-lt"/>
              </a:rPr>
              <a:t>rejected</a:t>
            </a:r>
            <a:r>
              <a:rPr lang="en-GB" sz="2600" dirty="0" smtClean="0">
                <a:latin typeface="+mj-lt"/>
              </a:rPr>
              <a:t>.</a:t>
            </a:r>
          </a:p>
          <a:p>
            <a:pPr marL="285750" indent="-285750">
              <a:buFont typeface="Arial" panose="020B0604020202020204" pitchFamily="34" charset="0"/>
              <a:buChar char="•"/>
            </a:pPr>
            <a:r>
              <a:rPr lang="en-GB" sz="2600" dirty="0" smtClean="0">
                <a:latin typeface="+mj-lt"/>
              </a:rPr>
              <a:t>Became </a:t>
            </a:r>
            <a:r>
              <a:rPr lang="en-GB" sz="2600" dirty="0">
                <a:latin typeface="+mj-lt"/>
              </a:rPr>
              <a:t>a journalist - </a:t>
            </a:r>
            <a:r>
              <a:rPr lang="en-GB" sz="2600" b="1" dirty="0">
                <a:latin typeface="+mj-lt"/>
              </a:rPr>
              <a:t>left quickly</a:t>
            </a:r>
            <a:r>
              <a:rPr lang="en-GB" sz="2600" b="1" dirty="0" smtClean="0">
                <a:latin typeface="+mj-lt"/>
              </a:rPr>
              <a:t>.</a:t>
            </a:r>
          </a:p>
          <a:p>
            <a:pPr marL="285750" indent="-285750">
              <a:buFont typeface="Arial" panose="020B0604020202020204" pitchFamily="34" charset="0"/>
              <a:buChar char="•"/>
            </a:pPr>
            <a:r>
              <a:rPr lang="en-GB" sz="2600" dirty="0" smtClean="0">
                <a:latin typeface="+mj-lt"/>
              </a:rPr>
              <a:t>Become </a:t>
            </a:r>
            <a:r>
              <a:rPr lang="en-GB" sz="2600" dirty="0">
                <a:latin typeface="+mj-lt"/>
              </a:rPr>
              <a:t>the Secretary of the Royal Scottish Geographical Society – </a:t>
            </a:r>
            <a:r>
              <a:rPr lang="en-GB" sz="2600" b="1" dirty="0">
                <a:latin typeface="+mj-lt"/>
              </a:rPr>
              <a:t>briefly</a:t>
            </a:r>
            <a:r>
              <a:rPr lang="en-GB" sz="2600" dirty="0" smtClean="0">
                <a:latin typeface="+mj-lt"/>
              </a:rPr>
              <a:t>.</a:t>
            </a:r>
          </a:p>
          <a:p>
            <a:pPr marL="285750" indent="-285750">
              <a:buFont typeface="Arial" panose="020B0604020202020204" pitchFamily="34" charset="0"/>
              <a:buChar char="•"/>
            </a:pPr>
            <a:r>
              <a:rPr lang="en-GB" sz="2600" dirty="0" smtClean="0">
                <a:latin typeface="+mj-lt"/>
              </a:rPr>
              <a:t>Stood </a:t>
            </a:r>
            <a:r>
              <a:rPr lang="en-GB" sz="2600" dirty="0">
                <a:latin typeface="+mj-lt"/>
              </a:rPr>
              <a:t>for parliament – </a:t>
            </a:r>
            <a:r>
              <a:rPr lang="en-GB" sz="2600" b="1" dirty="0">
                <a:latin typeface="+mj-lt"/>
              </a:rPr>
              <a:t>unsuccessfully</a:t>
            </a:r>
            <a:r>
              <a:rPr lang="en-GB" sz="2600" dirty="0" smtClean="0">
                <a:latin typeface="+mj-lt"/>
              </a:rPr>
              <a:t>.</a:t>
            </a:r>
          </a:p>
          <a:p>
            <a:pPr marL="285750" indent="-285750">
              <a:buFont typeface="Arial" panose="020B0604020202020204" pitchFamily="34" charset="0"/>
              <a:buChar char="•"/>
            </a:pPr>
            <a:r>
              <a:rPr lang="en-GB" sz="2600" dirty="0" smtClean="0">
                <a:latin typeface="+mj-lt"/>
              </a:rPr>
              <a:t>Started </a:t>
            </a:r>
            <a:r>
              <a:rPr lang="en-GB" sz="2600" dirty="0">
                <a:latin typeface="+mj-lt"/>
              </a:rPr>
              <a:t>a troop transport scheme - </a:t>
            </a:r>
            <a:r>
              <a:rPr lang="en-GB" sz="2600" b="1" dirty="0">
                <a:latin typeface="+mj-lt"/>
              </a:rPr>
              <a:t>came to nothing</a:t>
            </a:r>
            <a:r>
              <a:rPr lang="en-GB" sz="2600" b="1" dirty="0" smtClean="0">
                <a:latin typeface="+mj-lt"/>
              </a:rPr>
              <a:t>.</a:t>
            </a:r>
          </a:p>
          <a:p>
            <a:pPr marL="285750" indent="-285750">
              <a:buFont typeface="Arial" panose="020B0604020202020204" pitchFamily="34" charset="0"/>
              <a:buChar char="•"/>
            </a:pPr>
            <a:r>
              <a:rPr lang="en-GB" sz="2600" dirty="0" smtClean="0">
                <a:latin typeface="+mj-lt"/>
              </a:rPr>
              <a:t>Tried </a:t>
            </a:r>
            <a:r>
              <a:rPr lang="en-GB" sz="2600" dirty="0">
                <a:latin typeface="+mj-lt"/>
              </a:rPr>
              <a:t>to promote a tobacco company - </a:t>
            </a:r>
            <a:r>
              <a:rPr lang="en-GB" sz="2600" b="1" dirty="0">
                <a:latin typeface="+mj-lt"/>
              </a:rPr>
              <a:t>came to nothing</a:t>
            </a:r>
            <a:r>
              <a:rPr lang="en-GB" sz="2600" b="1" dirty="0" smtClean="0">
                <a:latin typeface="+mj-lt"/>
              </a:rPr>
              <a:t>.</a:t>
            </a:r>
          </a:p>
          <a:p>
            <a:pPr marL="285750" indent="-285750">
              <a:buFont typeface="Arial" panose="020B0604020202020204" pitchFamily="34" charset="0"/>
              <a:buChar char="•"/>
            </a:pPr>
            <a:r>
              <a:rPr lang="en-GB" sz="2600" dirty="0" smtClean="0">
                <a:latin typeface="+mj-lt"/>
              </a:rPr>
              <a:t>Began </a:t>
            </a:r>
            <a:r>
              <a:rPr lang="en-GB" sz="2600" dirty="0">
                <a:latin typeface="+mj-lt"/>
              </a:rPr>
              <a:t>a scheme selling stamps - </a:t>
            </a:r>
            <a:r>
              <a:rPr lang="en-GB" sz="2600" b="1" dirty="0">
                <a:latin typeface="+mj-lt"/>
              </a:rPr>
              <a:t>came to nothing</a:t>
            </a:r>
            <a:r>
              <a:rPr lang="en-GB" sz="2600" b="1" dirty="0" smtClean="0">
                <a:latin typeface="+mj-lt"/>
              </a:rPr>
              <a:t>.</a:t>
            </a:r>
          </a:p>
          <a:p>
            <a:pPr marL="285750" indent="-285750">
              <a:buFont typeface="Arial" panose="020B0604020202020204" pitchFamily="34" charset="0"/>
              <a:buChar char="•"/>
            </a:pPr>
            <a:r>
              <a:rPr lang="en-GB" sz="2600" dirty="0" smtClean="0">
                <a:latin typeface="+mj-lt"/>
              </a:rPr>
              <a:t>Tried </a:t>
            </a:r>
            <a:r>
              <a:rPr lang="en-GB" sz="2600" dirty="0">
                <a:latin typeface="+mj-lt"/>
              </a:rPr>
              <a:t>to develop a Hungarian mine - </a:t>
            </a:r>
            <a:r>
              <a:rPr lang="en-GB" sz="2600" b="1" dirty="0">
                <a:latin typeface="+mj-lt"/>
              </a:rPr>
              <a:t>came to nothing.</a:t>
            </a:r>
          </a:p>
        </p:txBody>
      </p:sp>
    </p:spTree>
    <p:extLst>
      <p:ext uri="{BB962C8B-B14F-4D97-AF65-F5344CB8AC3E}">
        <p14:creationId xmlns:p14="http://schemas.microsoft.com/office/powerpoint/2010/main" val="3463808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67" y="0"/>
            <a:ext cx="3632342" cy="6660795"/>
          </a:xfrm>
        </p:spPr>
        <p:txBody>
          <a:bodyPr>
            <a:normAutofit fontScale="90000"/>
          </a:bodyPr>
          <a:lstStyle/>
          <a:p>
            <a:r>
              <a:rPr lang="en-GB" sz="2400" dirty="0" smtClean="0"/>
              <a:t/>
            </a:r>
            <a:br>
              <a:rPr lang="en-GB" sz="2400" dirty="0" smtClean="0"/>
            </a:br>
            <a:r>
              <a:rPr lang="en-GB" sz="2700" dirty="0" smtClean="0"/>
              <a:t>He did however receive many public honours including a knighthood. He was part of the first party to climb Mount Erebus. He was given an OBE in recognition of his efforts in the First World War. His most successful means of earning money was lecturing about his Antarctic trips.</a:t>
            </a:r>
            <a:br>
              <a:rPr lang="en-GB" sz="2700" dirty="0" smtClean="0"/>
            </a:br>
            <a:r>
              <a:rPr lang="en-GB" sz="2700" dirty="0"/>
              <a:t/>
            </a:r>
            <a:br>
              <a:rPr lang="en-GB" sz="2700" dirty="0"/>
            </a:br>
            <a:r>
              <a:rPr lang="en-GB" sz="2700" dirty="0" smtClean="0"/>
              <a:t>He was almost constantly in debt, particularly due to his expeditions. He was fortunate enough to have many of these debts written off by benefactors following his inability to repay them.</a:t>
            </a:r>
            <a:endParaRPr lang="en-GB" sz="27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349838" cy="6858000"/>
          </a:xfrm>
          <a:prstGeom prst="rect">
            <a:avLst/>
          </a:prstGeom>
        </p:spPr>
      </p:pic>
    </p:spTree>
    <p:extLst>
      <p:ext uri="{BB962C8B-B14F-4D97-AF65-F5344CB8AC3E}">
        <p14:creationId xmlns:p14="http://schemas.microsoft.com/office/powerpoint/2010/main" val="3017360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7689" y="150255"/>
            <a:ext cx="6549627" cy="6623077"/>
          </a:xfrm>
        </p:spPr>
        <p:txBody>
          <a:bodyPr>
            <a:normAutofit/>
          </a:bodyPr>
          <a:lstStyle/>
          <a:p>
            <a:pPr marL="0" indent="0">
              <a:buNone/>
            </a:pPr>
            <a:r>
              <a:rPr lang="en-GB" sz="3000" dirty="0" smtClean="0">
                <a:latin typeface="+mj-lt"/>
              </a:rPr>
              <a:t>In </a:t>
            </a:r>
            <a:r>
              <a:rPr lang="en-GB" sz="3000" dirty="0" smtClean="0">
                <a:latin typeface="+mj-lt"/>
              </a:rPr>
              <a:t>1914 </a:t>
            </a:r>
            <a:r>
              <a:rPr lang="en-GB" sz="3000" dirty="0" smtClean="0">
                <a:latin typeface="+mj-lt"/>
              </a:rPr>
              <a:t>Shackleton set </a:t>
            </a:r>
            <a:r>
              <a:rPr lang="en-GB" sz="3000" dirty="0" smtClean="0">
                <a:latin typeface="+mj-lt"/>
              </a:rPr>
              <a:t>out </a:t>
            </a:r>
            <a:r>
              <a:rPr lang="en-GB" sz="3000" dirty="0" smtClean="0">
                <a:latin typeface="+mj-lt"/>
              </a:rPr>
              <a:t>for Antarctica again</a:t>
            </a:r>
            <a:r>
              <a:rPr lang="en-GB" sz="3000" dirty="0" smtClean="0">
                <a:latin typeface="+mj-lt"/>
              </a:rPr>
              <a:t>, the </a:t>
            </a:r>
            <a:r>
              <a:rPr lang="en-GB" sz="3000" dirty="0" smtClean="0">
                <a:latin typeface="+mj-lt"/>
              </a:rPr>
              <a:t>south pole </a:t>
            </a:r>
            <a:r>
              <a:rPr lang="en-GB" sz="3000" dirty="0" smtClean="0">
                <a:latin typeface="+mj-lt"/>
              </a:rPr>
              <a:t>had </a:t>
            </a:r>
            <a:r>
              <a:rPr lang="en-GB" sz="3000" dirty="0" smtClean="0">
                <a:latin typeface="+mj-lt"/>
              </a:rPr>
              <a:t>been </a:t>
            </a:r>
            <a:r>
              <a:rPr lang="en-GB" sz="3000" dirty="0" smtClean="0">
                <a:latin typeface="+mj-lt"/>
              </a:rPr>
              <a:t>reached by the parties of Amundsen and Scott, so his intention </a:t>
            </a:r>
            <a:r>
              <a:rPr lang="en-GB" sz="3000" dirty="0" smtClean="0">
                <a:latin typeface="+mj-lt"/>
              </a:rPr>
              <a:t>was </a:t>
            </a:r>
            <a:r>
              <a:rPr lang="en-GB" sz="3000" dirty="0" smtClean="0">
                <a:latin typeface="+mj-lt"/>
              </a:rPr>
              <a:t>to cross the </a:t>
            </a:r>
            <a:r>
              <a:rPr lang="en-GB" sz="3000" dirty="0" smtClean="0">
                <a:latin typeface="+mj-lt"/>
              </a:rPr>
              <a:t>continent </a:t>
            </a:r>
            <a:r>
              <a:rPr lang="en-GB" sz="3000" dirty="0" smtClean="0">
                <a:latin typeface="+mj-lt"/>
              </a:rPr>
              <a:t>from one side to the other via the South </a:t>
            </a:r>
            <a:r>
              <a:rPr lang="en-GB" sz="3000" dirty="0" smtClean="0">
                <a:latin typeface="+mj-lt"/>
              </a:rPr>
              <a:t>Pole.</a:t>
            </a:r>
          </a:p>
          <a:p>
            <a:pPr marL="0" indent="0">
              <a:buNone/>
            </a:pPr>
            <a:endParaRPr lang="en-GB" sz="3000" dirty="0">
              <a:latin typeface="+mj-lt"/>
            </a:endParaRPr>
          </a:p>
          <a:p>
            <a:pPr marL="0" indent="0">
              <a:buNone/>
            </a:pPr>
            <a:r>
              <a:rPr lang="en-GB" sz="3000" dirty="0" smtClean="0">
                <a:latin typeface="+mj-lt"/>
              </a:rPr>
              <a:t>His </a:t>
            </a:r>
            <a:r>
              <a:rPr lang="en-GB" sz="3000" dirty="0" smtClean="0">
                <a:latin typeface="+mj-lt"/>
              </a:rPr>
              <a:t>ship, the </a:t>
            </a:r>
            <a:r>
              <a:rPr lang="en-GB" sz="3000" i="1" dirty="0" smtClean="0">
                <a:latin typeface="+mj-lt"/>
              </a:rPr>
              <a:t>Endurance</a:t>
            </a:r>
            <a:r>
              <a:rPr lang="en-GB" sz="3000" dirty="0" smtClean="0">
                <a:latin typeface="+mj-lt"/>
              </a:rPr>
              <a:t>, never even reached land in Antarctica, she was stuck in ice and then crushed, Shackleton and his crew faced a 19 month survival ordeal before they returned to safety</a:t>
            </a:r>
            <a:r>
              <a:rPr lang="en-GB" sz="3000" dirty="0" smtClean="0">
                <a:latin typeface="+mj-lt"/>
              </a:rPr>
              <a:t>. </a:t>
            </a:r>
            <a:r>
              <a:rPr lang="en-GB" sz="3000" dirty="0" smtClean="0">
                <a:latin typeface="+mj-lt"/>
              </a:rPr>
              <a:t>They </a:t>
            </a:r>
            <a:r>
              <a:rPr lang="en-GB" sz="3000" dirty="0">
                <a:latin typeface="+mj-lt"/>
              </a:rPr>
              <a:t>were </a:t>
            </a:r>
            <a:r>
              <a:rPr lang="en-GB" sz="3000" dirty="0" smtClean="0">
                <a:latin typeface="+mj-lt"/>
              </a:rPr>
              <a:t>stranded out on unstable sea-ice with no means to communicate with the outside world and limited equipment and </a:t>
            </a:r>
            <a:r>
              <a:rPr lang="en-GB" sz="3000" smtClean="0">
                <a:latin typeface="+mj-lt"/>
              </a:rPr>
              <a:t>food.</a:t>
            </a:r>
            <a:endParaRPr lang="en-GB" sz="3000" dirty="0">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68" y="-84668"/>
            <a:ext cx="4855464" cy="6858000"/>
          </a:xfrm>
          <a:prstGeom prst="rect">
            <a:avLst/>
          </a:prstGeom>
        </p:spPr>
      </p:pic>
    </p:spTree>
    <p:extLst>
      <p:ext uri="{BB962C8B-B14F-4D97-AF65-F5344CB8AC3E}">
        <p14:creationId xmlns:p14="http://schemas.microsoft.com/office/powerpoint/2010/main" val="2753103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662" y="80157"/>
            <a:ext cx="6233899" cy="5793752"/>
          </a:xfrm>
        </p:spPr>
        <p:txBody>
          <a:bodyPr>
            <a:normAutofit/>
          </a:bodyPr>
          <a:lstStyle/>
          <a:p>
            <a:r>
              <a:rPr lang="en-GB" sz="2800" dirty="0" smtClean="0"/>
              <a:t>Shackleton </a:t>
            </a:r>
            <a:r>
              <a:rPr lang="en-GB" sz="2800" dirty="0"/>
              <a:t>died of a heart attack at the age of 47 in 1922 at the edge of Antarctica on South Georgia, at the very beginning of what would have been his 4</a:t>
            </a:r>
            <a:r>
              <a:rPr lang="en-GB" sz="2800" baseline="30000" dirty="0"/>
              <a:t>th</a:t>
            </a:r>
            <a:r>
              <a:rPr lang="en-GB" sz="2800" dirty="0"/>
              <a:t> expedition. His death is considered to </a:t>
            </a:r>
            <a:r>
              <a:rPr lang="en-GB" sz="2800" dirty="0" smtClean="0"/>
              <a:t>signify </a:t>
            </a:r>
            <a:r>
              <a:rPr lang="en-GB" sz="2800" dirty="0"/>
              <a:t>the end of the “Heroic Age” of Antarctic </a:t>
            </a:r>
            <a:r>
              <a:rPr lang="en-GB" sz="2800" dirty="0" smtClean="0"/>
              <a:t>exploration that started in 1897.</a:t>
            </a:r>
            <a:r>
              <a:rPr lang="en-GB" sz="2800" dirty="0"/>
              <a:t/>
            </a:r>
            <a:br>
              <a:rPr lang="en-GB" sz="2800" dirty="0"/>
            </a:br>
            <a:r>
              <a:rPr lang="en-GB" sz="2800" dirty="0"/>
              <a:t/>
            </a:r>
            <a:br>
              <a:rPr lang="en-GB" sz="2800" dirty="0"/>
            </a:br>
            <a:r>
              <a:rPr lang="en-GB" sz="2800" dirty="0"/>
              <a:t>Despite </a:t>
            </a:r>
            <a:r>
              <a:rPr lang="en-GB" sz="2800" dirty="0" smtClean="0"/>
              <a:t>a career where he </a:t>
            </a:r>
            <a:r>
              <a:rPr lang="en-GB" sz="2800" dirty="0" smtClean="0"/>
              <a:t>never achieved most of his </a:t>
            </a:r>
            <a:r>
              <a:rPr lang="en-GB" sz="2800" dirty="0" smtClean="0"/>
              <a:t>initial goals, </a:t>
            </a:r>
            <a:r>
              <a:rPr lang="en-GB" sz="2800" dirty="0" smtClean="0"/>
              <a:t>Shackleton is considered to be one of the most successful leaders of all time and one of the greats of Polar Exploration</a:t>
            </a:r>
            <a:r>
              <a:rPr lang="en-GB" sz="2800" dirty="0" smtClean="0"/>
              <a:t>.</a:t>
            </a:r>
            <a:endParaRPr lang="en-GB"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0" y="-90311"/>
            <a:ext cx="4970417" cy="6858000"/>
          </a:xfrm>
          <a:prstGeom prst="rect">
            <a:avLst/>
          </a:prstGeom>
        </p:spPr>
      </p:pic>
      <p:sp>
        <p:nvSpPr>
          <p:cNvPr id="7" name="TextBox 6"/>
          <p:cNvSpPr txBox="1"/>
          <p:nvPr/>
        </p:nvSpPr>
        <p:spPr>
          <a:xfrm>
            <a:off x="298655" y="6242755"/>
            <a:ext cx="4504266" cy="369332"/>
          </a:xfrm>
          <a:prstGeom prst="rect">
            <a:avLst/>
          </a:prstGeom>
          <a:noFill/>
        </p:spPr>
        <p:txBody>
          <a:bodyPr wrap="square" rtlCol="0">
            <a:spAutoFit/>
          </a:bodyPr>
          <a:lstStyle/>
          <a:p>
            <a:r>
              <a:rPr lang="en-GB" dirty="0" smtClean="0"/>
              <a:t>Shackleton’s grave on South Georgia in 1922</a:t>
            </a:r>
            <a:endParaRPr lang="en-GB" dirty="0"/>
          </a:p>
        </p:txBody>
      </p:sp>
    </p:spTree>
    <p:extLst>
      <p:ext uri="{BB962C8B-B14F-4D97-AF65-F5344CB8AC3E}">
        <p14:creationId xmlns:p14="http://schemas.microsoft.com/office/powerpoint/2010/main" val="782247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040" y="80157"/>
            <a:ext cx="6233899" cy="4424110"/>
          </a:xfrm>
        </p:spPr>
        <p:txBody>
          <a:bodyPr>
            <a:normAutofit/>
          </a:bodyPr>
          <a:lstStyle/>
          <a:p>
            <a:r>
              <a:rPr lang="en-GB" sz="2800" dirty="0" smtClean="0"/>
              <a:t>He </a:t>
            </a:r>
            <a:r>
              <a:rPr lang="en-GB" sz="2800" dirty="0" smtClean="0"/>
              <a:t>was admired and most of all trusted by the men under his command having the “common touch”, able to converse, connect and have a joke with </a:t>
            </a:r>
            <a:r>
              <a:rPr lang="en-GB" sz="2800" dirty="0" smtClean="0"/>
              <a:t>anyone.</a:t>
            </a:r>
            <a:br>
              <a:rPr lang="en-GB" sz="2800" dirty="0" smtClean="0"/>
            </a:br>
            <a:r>
              <a:rPr lang="en-GB" sz="2800" dirty="0"/>
              <a:t/>
            </a:r>
            <a:br>
              <a:rPr lang="en-GB" sz="2800" dirty="0"/>
            </a:br>
            <a:r>
              <a:rPr lang="en-GB" sz="2800" dirty="0" smtClean="0"/>
              <a:t>Above all, h</a:t>
            </a:r>
            <a:r>
              <a:rPr lang="en-GB" sz="2800" dirty="0" smtClean="0"/>
              <a:t>e </a:t>
            </a:r>
            <a:r>
              <a:rPr lang="en-GB" sz="2800" dirty="0" smtClean="0"/>
              <a:t>led by example, he was ever eager and enthusiastic, sharing excitements and successes but keeping worries largely to himself.</a:t>
            </a:r>
            <a:endParaRPr lang="en-GB"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90" y="-3"/>
            <a:ext cx="4728610" cy="6858000"/>
          </a:xfrm>
          <a:prstGeom prst="rect">
            <a:avLst/>
          </a:prstGeom>
        </p:spPr>
      </p:pic>
      <p:sp>
        <p:nvSpPr>
          <p:cNvPr id="4" name="TextBox 3"/>
          <p:cNvSpPr txBox="1"/>
          <p:nvPr/>
        </p:nvSpPr>
        <p:spPr>
          <a:xfrm>
            <a:off x="5588000" y="6186311"/>
            <a:ext cx="4075289" cy="646331"/>
          </a:xfrm>
          <a:prstGeom prst="rect">
            <a:avLst/>
          </a:prstGeom>
          <a:noFill/>
        </p:spPr>
        <p:txBody>
          <a:bodyPr wrap="square" rtlCol="0">
            <a:spAutoFit/>
          </a:bodyPr>
          <a:lstStyle/>
          <a:p>
            <a:r>
              <a:rPr lang="en-GB" dirty="0" smtClean="0"/>
              <a:t>Shackleton (l) with Frank Wild, camp on sea-ice after the Endurance was lost</a:t>
            </a:r>
            <a:endParaRPr lang="en-GB" dirty="0"/>
          </a:p>
        </p:txBody>
      </p:sp>
    </p:spTree>
    <p:extLst>
      <p:ext uri="{BB962C8B-B14F-4D97-AF65-F5344CB8AC3E}">
        <p14:creationId xmlns:p14="http://schemas.microsoft.com/office/powerpoint/2010/main" val="3617591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3156" y="113197"/>
            <a:ext cx="6440655" cy="6061825"/>
          </a:xfrm>
        </p:spPr>
        <p:txBody>
          <a:bodyPr>
            <a:normAutofit/>
          </a:bodyPr>
          <a:lstStyle/>
          <a:p>
            <a:r>
              <a:rPr lang="en-GB" sz="2800" dirty="0"/>
              <a:t>Shackleton’s style is a by-word for calm, reflective, effective leadership under pressure when faced with uncertainty and changing circumstances.</a:t>
            </a:r>
            <a:br>
              <a:rPr lang="en-GB" sz="2800" dirty="0"/>
            </a:br>
            <a:r>
              <a:rPr lang="en-GB" sz="2800" dirty="0"/>
              <a:t/>
            </a:r>
            <a:br>
              <a:rPr lang="en-GB" sz="2800" dirty="0"/>
            </a:br>
            <a:r>
              <a:rPr lang="en-GB" sz="2800" dirty="0"/>
              <a:t>The story of the Endurance expedition is of overcoming a series of obstacles any one of which is seemingly insurmountable. The crew were unanimous in their view that it was Shackleton who held things together and was instrumental in bringing them all back alive. This despite being faced with a widely varied team in temperament, ability and attitude to the situation they found themselves in</a:t>
            </a:r>
            <a:r>
              <a:rPr lang="en-GB" sz="2800" dirty="0" smtClean="0"/>
              <a:t>.</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6583" cy="6858000"/>
          </a:xfrm>
          <a:prstGeom prst="rect">
            <a:avLst/>
          </a:prstGeom>
        </p:spPr>
      </p:pic>
      <p:sp>
        <p:nvSpPr>
          <p:cNvPr id="5" name="TextBox 4"/>
          <p:cNvSpPr txBox="1"/>
          <p:nvPr/>
        </p:nvSpPr>
        <p:spPr>
          <a:xfrm>
            <a:off x="5588000" y="6186311"/>
            <a:ext cx="4075289" cy="646331"/>
          </a:xfrm>
          <a:prstGeom prst="rect">
            <a:avLst/>
          </a:prstGeom>
          <a:noFill/>
        </p:spPr>
        <p:txBody>
          <a:bodyPr wrap="square" rtlCol="0">
            <a:spAutoFit/>
          </a:bodyPr>
          <a:lstStyle/>
          <a:p>
            <a:r>
              <a:rPr lang="en-GB" dirty="0" smtClean="0"/>
              <a:t>Shackleton (r) with Frank Hurley, camp on sea-ice after the Endurance was lost</a:t>
            </a:r>
            <a:endParaRPr lang="en-GB" dirty="0"/>
          </a:p>
        </p:txBody>
      </p:sp>
    </p:spTree>
    <p:extLst>
      <p:ext uri="{BB962C8B-B14F-4D97-AF65-F5344CB8AC3E}">
        <p14:creationId xmlns:p14="http://schemas.microsoft.com/office/powerpoint/2010/main" val="841824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645</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Expedition Leaders of the Heroic Age of Antarctic Exploration</vt:lpstr>
      <vt:lpstr>Ernest Shackleton 1874 - 1922</vt:lpstr>
      <vt:lpstr>PowerPoint Presentation</vt:lpstr>
      <vt:lpstr>PowerPoint Presentation</vt:lpstr>
      <vt:lpstr> He did however receive many public honours including a knighthood. He was part of the first party to climb Mount Erebus. He was given an OBE in recognition of his efforts in the First World War. His most successful means of earning money was lecturing about his Antarctic trips.  He was almost constantly in debt, particularly due to his expeditions. He was fortunate enough to have many of these debts written off by benefactors following his inability to repay them.</vt:lpstr>
      <vt:lpstr>PowerPoint Presentation</vt:lpstr>
      <vt:lpstr>Shackleton died of a heart attack at the age of 47 in 1922 at the edge of Antarctica on South Georgia, at the very beginning of what would have been his 4th expedition. His death is considered to signify the end of the “Heroic Age” of Antarctic exploration that started in 1897.  Despite a career where he never achieved most of his initial goals, Shackleton is considered to be one of the most successful leaders of all time and one of the greats of Polar Exploration.</vt:lpstr>
      <vt:lpstr>He was admired and most of all trusted by the men under his command having the “common touch”, able to converse, connect and have a joke with anyone.  Above all, he led by example, he was ever eager and enthusiastic, sharing excitements and successes but keeping worries largely to himself.</vt:lpstr>
      <vt:lpstr>Shackleton’s style is a by-word for calm, reflective, effective leadership under pressure when faced with uncertainty and changing circumstances.  The story of the Endurance expedition is of overcoming a series of obstacles any one of which is seemingly insurmountable. The crew were unanimous in their view that it was Shackleton who held things together and was instrumental in bringing them all back alive. This despite being faced with a widely varied team in temperament, ability and attitude to the situation they found themselves 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Expedition Leaders of the Heroic Age of Antarctic Exploration</dc:title>
  <dc:creator>Dad</dc:creator>
  <cp:lastModifiedBy>Dad</cp:lastModifiedBy>
  <cp:revision>30</cp:revision>
  <dcterms:created xsi:type="dcterms:W3CDTF">2015-09-14T10:01:19Z</dcterms:created>
  <dcterms:modified xsi:type="dcterms:W3CDTF">2018-07-16T14:51:34Z</dcterms:modified>
</cp:coreProperties>
</file>