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3" r:id="rId4"/>
    <p:sldId id="259" r:id="rId5"/>
    <p:sldId id="264" r:id="rId6"/>
    <p:sldId id="260" r:id="rId7"/>
    <p:sldId id="265" r:id="rId8"/>
    <p:sldId id="261" r:id="rId9"/>
    <p:sldId id="257"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B69D38A-C41F-4546-BBA2-38F60C2EA530}" type="datetimeFigureOut">
              <a:rPr lang="en-GB" smtClean="0"/>
              <a:t>10/04/2018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B8810-E96F-4F5C-914E-EBF3B9EF2A3C}" type="slidenum">
              <a:rPr lang="en-GB" smtClean="0"/>
              <a:t>‹#›</a:t>
            </a:fld>
            <a:endParaRPr lang="en-GB"/>
          </a:p>
        </p:txBody>
      </p:sp>
    </p:spTree>
    <p:extLst>
      <p:ext uri="{BB962C8B-B14F-4D97-AF65-F5344CB8AC3E}">
        <p14:creationId xmlns:p14="http://schemas.microsoft.com/office/powerpoint/2010/main" val="3085530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69D38A-C41F-4546-BBA2-38F60C2EA530}" type="datetimeFigureOut">
              <a:rPr lang="en-GB" smtClean="0"/>
              <a:t>10/04/2018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B8810-E96F-4F5C-914E-EBF3B9EF2A3C}" type="slidenum">
              <a:rPr lang="en-GB" smtClean="0"/>
              <a:t>‹#›</a:t>
            </a:fld>
            <a:endParaRPr lang="en-GB"/>
          </a:p>
        </p:txBody>
      </p:sp>
    </p:spTree>
    <p:extLst>
      <p:ext uri="{BB962C8B-B14F-4D97-AF65-F5344CB8AC3E}">
        <p14:creationId xmlns:p14="http://schemas.microsoft.com/office/powerpoint/2010/main" val="3903435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69D38A-C41F-4546-BBA2-38F60C2EA530}" type="datetimeFigureOut">
              <a:rPr lang="en-GB" smtClean="0"/>
              <a:t>10/04/2018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B8810-E96F-4F5C-914E-EBF3B9EF2A3C}" type="slidenum">
              <a:rPr lang="en-GB" smtClean="0"/>
              <a:t>‹#›</a:t>
            </a:fld>
            <a:endParaRPr lang="en-GB"/>
          </a:p>
        </p:txBody>
      </p:sp>
    </p:spTree>
    <p:extLst>
      <p:ext uri="{BB962C8B-B14F-4D97-AF65-F5344CB8AC3E}">
        <p14:creationId xmlns:p14="http://schemas.microsoft.com/office/powerpoint/2010/main" val="936377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69D38A-C41F-4546-BBA2-38F60C2EA530}" type="datetimeFigureOut">
              <a:rPr lang="en-GB" smtClean="0"/>
              <a:t>10/04/2018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B8810-E96F-4F5C-914E-EBF3B9EF2A3C}" type="slidenum">
              <a:rPr lang="en-GB" smtClean="0"/>
              <a:t>‹#›</a:t>
            </a:fld>
            <a:endParaRPr lang="en-GB"/>
          </a:p>
        </p:txBody>
      </p:sp>
    </p:spTree>
    <p:extLst>
      <p:ext uri="{BB962C8B-B14F-4D97-AF65-F5344CB8AC3E}">
        <p14:creationId xmlns:p14="http://schemas.microsoft.com/office/powerpoint/2010/main" val="19362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69D38A-C41F-4546-BBA2-38F60C2EA530}" type="datetimeFigureOut">
              <a:rPr lang="en-GB" smtClean="0"/>
              <a:t>10/04/2018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B8810-E96F-4F5C-914E-EBF3B9EF2A3C}" type="slidenum">
              <a:rPr lang="en-GB" smtClean="0"/>
              <a:t>‹#›</a:t>
            </a:fld>
            <a:endParaRPr lang="en-GB"/>
          </a:p>
        </p:txBody>
      </p:sp>
    </p:spTree>
    <p:extLst>
      <p:ext uri="{BB962C8B-B14F-4D97-AF65-F5344CB8AC3E}">
        <p14:creationId xmlns:p14="http://schemas.microsoft.com/office/powerpoint/2010/main" val="383713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B69D38A-C41F-4546-BBA2-38F60C2EA530}" type="datetimeFigureOut">
              <a:rPr lang="en-GB" smtClean="0"/>
              <a:t>10/04/2018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B8810-E96F-4F5C-914E-EBF3B9EF2A3C}" type="slidenum">
              <a:rPr lang="en-GB" smtClean="0"/>
              <a:t>‹#›</a:t>
            </a:fld>
            <a:endParaRPr lang="en-GB"/>
          </a:p>
        </p:txBody>
      </p:sp>
    </p:spTree>
    <p:extLst>
      <p:ext uri="{BB962C8B-B14F-4D97-AF65-F5344CB8AC3E}">
        <p14:creationId xmlns:p14="http://schemas.microsoft.com/office/powerpoint/2010/main" val="4284656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B69D38A-C41F-4546-BBA2-38F60C2EA530}" type="datetimeFigureOut">
              <a:rPr lang="en-GB" smtClean="0"/>
              <a:t>10/04/2018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1B8810-E96F-4F5C-914E-EBF3B9EF2A3C}" type="slidenum">
              <a:rPr lang="en-GB" smtClean="0"/>
              <a:t>‹#›</a:t>
            </a:fld>
            <a:endParaRPr lang="en-GB"/>
          </a:p>
        </p:txBody>
      </p:sp>
    </p:spTree>
    <p:extLst>
      <p:ext uri="{BB962C8B-B14F-4D97-AF65-F5344CB8AC3E}">
        <p14:creationId xmlns:p14="http://schemas.microsoft.com/office/powerpoint/2010/main" val="408198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B69D38A-C41F-4546-BBA2-38F60C2EA530}" type="datetimeFigureOut">
              <a:rPr lang="en-GB" smtClean="0"/>
              <a:t>10/04/2018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1B8810-E96F-4F5C-914E-EBF3B9EF2A3C}" type="slidenum">
              <a:rPr lang="en-GB" smtClean="0"/>
              <a:t>‹#›</a:t>
            </a:fld>
            <a:endParaRPr lang="en-GB"/>
          </a:p>
        </p:txBody>
      </p:sp>
    </p:spTree>
    <p:extLst>
      <p:ext uri="{BB962C8B-B14F-4D97-AF65-F5344CB8AC3E}">
        <p14:creationId xmlns:p14="http://schemas.microsoft.com/office/powerpoint/2010/main" val="422723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69D38A-C41F-4546-BBA2-38F60C2EA530}" type="datetimeFigureOut">
              <a:rPr lang="en-GB" smtClean="0"/>
              <a:t>10/04/2018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1B8810-E96F-4F5C-914E-EBF3B9EF2A3C}" type="slidenum">
              <a:rPr lang="en-GB" smtClean="0"/>
              <a:t>‹#›</a:t>
            </a:fld>
            <a:endParaRPr lang="en-GB"/>
          </a:p>
        </p:txBody>
      </p:sp>
    </p:spTree>
    <p:extLst>
      <p:ext uri="{BB962C8B-B14F-4D97-AF65-F5344CB8AC3E}">
        <p14:creationId xmlns:p14="http://schemas.microsoft.com/office/powerpoint/2010/main" val="418260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69D38A-C41F-4546-BBA2-38F60C2EA530}" type="datetimeFigureOut">
              <a:rPr lang="en-GB" smtClean="0"/>
              <a:t>10/04/2018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B8810-E96F-4F5C-914E-EBF3B9EF2A3C}" type="slidenum">
              <a:rPr lang="en-GB" smtClean="0"/>
              <a:t>‹#›</a:t>
            </a:fld>
            <a:endParaRPr lang="en-GB"/>
          </a:p>
        </p:txBody>
      </p:sp>
    </p:spTree>
    <p:extLst>
      <p:ext uri="{BB962C8B-B14F-4D97-AF65-F5344CB8AC3E}">
        <p14:creationId xmlns:p14="http://schemas.microsoft.com/office/powerpoint/2010/main" val="266208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69D38A-C41F-4546-BBA2-38F60C2EA530}" type="datetimeFigureOut">
              <a:rPr lang="en-GB" smtClean="0"/>
              <a:t>10/04/2018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B8810-E96F-4F5C-914E-EBF3B9EF2A3C}" type="slidenum">
              <a:rPr lang="en-GB" smtClean="0"/>
              <a:t>‹#›</a:t>
            </a:fld>
            <a:endParaRPr lang="en-GB"/>
          </a:p>
        </p:txBody>
      </p:sp>
    </p:spTree>
    <p:extLst>
      <p:ext uri="{BB962C8B-B14F-4D97-AF65-F5344CB8AC3E}">
        <p14:creationId xmlns:p14="http://schemas.microsoft.com/office/powerpoint/2010/main" val="2655274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9D38A-C41F-4546-BBA2-38F60C2EA530}" type="datetimeFigureOut">
              <a:rPr lang="en-GB" smtClean="0"/>
              <a:t>10/04/2018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B8810-E96F-4F5C-914E-EBF3B9EF2A3C}" type="slidenum">
              <a:rPr lang="en-GB" smtClean="0"/>
              <a:t>‹#›</a:t>
            </a:fld>
            <a:endParaRPr lang="en-GB"/>
          </a:p>
        </p:txBody>
      </p:sp>
    </p:spTree>
    <p:extLst>
      <p:ext uri="{BB962C8B-B14F-4D97-AF65-F5344CB8AC3E}">
        <p14:creationId xmlns:p14="http://schemas.microsoft.com/office/powerpoint/2010/main" val="636709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nthewhaler@gmail.com" TargetMode="External"/><Relationship Id="rId2" Type="http://schemas.openxmlformats.org/officeDocument/2006/relationships/hyperlink" Target="https://www.coolantarctica.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Travel in Antarctica</a:t>
            </a:r>
            <a:endParaRPr lang="en-GB" dirty="0"/>
          </a:p>
        </p:txBody>
      </p:sp>
      <p:sp>
        <p:nvSpPr>
          <p:cNvPr id="3" name="Subtitle 2"/>
          <p:cNvSpPr>
            <a:spLocks noGrp="1"/>
          </p:cNvSpPr>
          <p:nvPr>
            <p:ph type="subTitle" idx="1"/>
          </p:nvPr>
        </p:nvSpPr>
        <p:spPr>
          <a:xfrm>
            <a:off x="263611" y="5857592"/>
            <a:ext cx="11928389" cy="930387"/>
          </a:xfrm>
        </p:spPr>
        <p:txBody>
          <a:bodyPr>
            <a:normAutofit/>
          </a:bodyPr>
          <a:lstStyle/>
          <a:p>
            <a:pPr algn="l"/>
            <a:r>
              <a:rPr lang="en-US" altLang="en-US" sz="1200" b="1" dirty="0" smtClean="0"/>
              <a:t>Copyright:</a:t>
            </a:r>
            <a:r>
              <a:rPr lang="en-GB" sz="1200" dirty="0" smtClean="0"/>
              <a:t> </a:t>
            </a:r>
            <a:r>
              <a:rPr lang="en-GB" sz="1200" dirty="0"/>
              <a:t>This resource is provided free by </a:t>
            </a:r>
            <a:r>
              <a:rPr lang="en-GB" sz="1200" dirty="0">
                <a:hlinkClick r:id="rId2"/>
              </a:rPr>
              <a:t>CoolAntarctica.com</a:t>
            </a:r>
            <a:r>
              <a:rPr lang="en-GB" sz="1200" dirty="0"/>
              <a:t>, you’re welcome. It cannot be distributed by any other means, believe it or not people sometimes </a:t>
            </a:r>
            <a:r>
              <a:rPr lang="en-GB" sz="1200" dirty="0" smtClean="0"/>
              <a:t>lift </a:t>
            </a:r>
            <a:r>
              <a:rPr lang="en-GB" sz="1200" dirty="0"/>
              <a:t>free resources and </a:t>
            </a:r>
            <a:r>
              <a:rPr lang="en-GB" sz="1200" dirty="0" smtClean="0"/>
              <a:t>distribute them pretending they have been allowed to or even sell </a:t>
            </a:r>
            <a:r>
              <a:rPr lang="en-GB" sz="1200" dirty="0"/>
              <a:t>them as their own – I know! It’s shocking! If anyone asks </a:t>
            </a:r>
            <a:r>
              <a:rPr lang="en-GB" sz="1200" dirty="0" smtClean="0"/>
              <a:t>you for </a:t>
            </a:r>
            <a:r>
              <a:rPr lang="en-GB" sz="1200" dirty="0"/>
              <a:t>payment for </a:t>
            </a:r>
            <a:r>
              <a:rPr lang="en-GB" sz="1200" dirty="0" smtClean="0"/>
              <a:t>this or if you get it but not from CoolAntarctica.com, </a:t>
            </a:r>
            <a:r>
              <a:rPr lang="en-GB" sz="1200" dirty="0"/>
              <a:t>please email danthwhaler@gmail.com and the ghost of whaler Dan will exact retribution on the scurvy dogs</a:t>
            </a:r>
            <a:r>
              <a:rPr lang="en-GB" sz="1200" dirty="0" smtClean="0"/>
              <a:t>.</a:t>
            </a:r>
            <a:endParaRPr lang="en-US" altLang="en-US" sz="1200" dirty="0" smtClean="0"/>
          </a:p>
          <a:p>
            <a:pPr algn="l"/>
            <a:r>
              <a:rPr lang="en-US" altLang="en-US" sz="1200" dirty="0" smtClean="0"/>
              <a:t>This copyright notice must appear wherever this material is used. Any queries please </a:t>
            </a:r>
            <a:r>
              <a:rPr lang="en-US" altLang="en-US" sz="1200" dirty="0" smtClean="0">
                <a:hlinkClick r:id="rId3"/>
              </a:rPr>
              <a:t>email</a:t>
            </a:r>
            <a:endParaRPr lang="en-US" altLang="en-US" sz="1200" dirty="0" smtClean="0"/>
          </a:p>
          <a:p>
            <a:endParaRPr lang="en-GB" dirty="0"/>
          </a:p>
        </p:txBody>
      </p:sp>
    </p:spTree>
    <p:extLst>
      <p:ext uri="{BB962C8B-B14F-4D97-AF65-F5344CB8AC3E}">
        <p14:creationId xmlns:p14="http://schemas.microsoft.com/office/powerpoint/2010/main" val="1931861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549" y="211009"/>
            <a:ext cx="11678971" cy="6542876"/>
          </a:xfrm>
        </p:spPr>
        <p:txBody>
          <a:bodyPr>
            <a:normAutofit fontScale="92500" lnSpcReduction="20000"/>
          </a:bodyPr>
          <a:lstStyle/>
          <a:p>
            <a:pPr marL="0" indent="0">
              <a:buNone/>
            </a:pPr>
            <a:r>
              <a:rPr lang="en-GB" b="1" dirty="0" smtClean="0"/>
              <a:t>Spreadsheet Instructions</a:t>
            </a:r>
          </a:p>
          <a:p>
            <a:pPr marL="0" indent="0">
              <a:buNone/>
            </a:pPr>
            <a:endParaRPr lang="en-GB" b="1" dirty="0" smtClean="0"/>
          </a:p>
          <a:p>
            <a:r>
              <a:rPr lang="en-GB" dirty="0" smtClean="0"/>
              <a:t>Choose </a:t>
            </a:r>
            <a:r>
              <a:rPr lang="en-GB" dirty="0"/>
              <a:t>your method of travel, skidoo, dog </a:t>
            </a:r>
            <a:r>
              <a:rPr lang="en-GB" dirty="0" smtClean="0"/>
              <a:t>sled or </a:t>
            </a:r>
            <a:r>
              <a:rPr lang="en-GB" dirty="0"/>
              <a:t>manhauling. This </a:t>
            </a:r>
            <a:r>
              <a:rPr lang="en-GB" dirty="0" smtClean="0"/>
              <a:t>sets the length of time for your trip and the </a:t>
            </a:r>
            <a:r>
              <a:rPr lang="en-GB" dirty="0" smtClean="0"/>
              <a:t>daily and total food </a:t>
            </a:r>
            <a:r>
              <a:rPr lang="en-GB" dirty="0" smtClean="0"/>
              <a:t>needed. </a:t>
            </a:r>
            <a:endParaRPr lang="en-GB" dirty="0"/>
          </a:p>
          <a:p>
            <a:r>
              <a:rPr lang="en-GB" dirty="0" smtClean="0"/>
              <a:t>Assemble </a:t>
            </a:r>
            <a:r>
              <a:rPr lang="en-GB" dirty="0"/>
              <a:t>the food </a:t>
            </a:r>
            <a:r>
              <a:rPr lang="en-GB" dirty="0" smtClean="0"/>
              <a:t>you need </a:t>
            </a:r>
            <a:r>
              <a:rPr lang="en-GB" dirty="0"/>
              <a:t>from the </a:t>
            </a:r>
            <a:r>
              <a:rPr lang="en-GB" dirty="0" smtClean="0"/>
              <a:t>list, these are the kinds of food used in travel boxes in </a:t>
            </a:r>
            <a:r>
              <a:rPr lang="en-GB" dirty="0"/>
              <a:t>Antarctica</a:t>
            </a:r>
            <a:r>
              <a:rPr lang="en-GB" dirty="0" smtClean="0"/>
              <a:t>. This has been started for you.</a:t>
            </a:r>
          </a:p>
          <a:p>
            <a:r>
              <a:rPr lang="en-GB" dirty="0" smtClean="0"/>
              <a:t>Click on the first empty “</a:t>
            </a:r>
            <a:r>
              <a:rPr lang="en-GB" dirty="0" smtClean="0">
                <a:solidFill>
                  <a:schemeClr val="accent5"/>
                </a:solidFill>
              </a:rPr>
              <a:t>Food Group</a:t>
            </a:r>
            <a:r>
              <a:rPr lang="en-GB" dirty="0" smtClean="0"/>
              <a:t>” box (row </a:t>
            </a:r>
            <a:r>
              <a:rPr lang="en-GB" dirty="0" smtClean="0"/>
              <a:t>29</a:t>
            </a:r>
            <a:r>
              <a:rPr lang="en-GB" dirty="0" smtClean="0"/>
              <a:t>) choose from the drop-down list.</a:t>
            </a:r>
          </a:p>
          <a:p>
            <a:r>
              <a:rPr lang="en-GB" dirty="0" smtClean="0"/>
              <a:t>Click the “</a:t>
            </a:r>
            <a:r>
              <a:rPr lang="en-GB" dirty="0" smtClean="0">
                <a:solidFill>
                  <a:schemeClr val="accent5"/>
                </a:solidFill>
              </a:rPr>
              <a:t>Food Item</a:t>
            </a:r>
            <a:r>
              <a:rPr lang="en-GB" dirty="0" smtClean="0"/>
              <a:t>” box in the next column, choose the food, go to “Quantity” and select how many.</a:t>
            </a:r>
          </a:p>
          <a:p>
            <a:r>
              <a:rPr lang="en-GB" dirty="0" smtClean="0"/>
              <a:t>You need to select enough food to turn the </a:t>
            </a:r>
            <a:r>
              <a:rPr lang="en-GB" dirty="0" smtClean="0">
                <a:solidFill>
                  <a:srgbClr val="FF0000"/>
                </a:solidFill>
              </a:rPr>
              <a:t>red</a:t>
            </a:r>
            <a:r>
              <a:rPr lang="en-GB" dirty="0" smtClean="0"/>
              <a:t> (negative) figures in the </a:t>
            </a:r>
            <a:r>
              <a:rPr lang="en-GB" dirty="0"/>
              <a:t>“</a:t>
            </a:r>
            <a:r>
              <a:rPr lang="en-GB" dirty="0">
                <a:solidFill>
                  <a:schemeClr val="accent5"/>
                </a:solidFill>
              </a:rPr>
              <a:t>Difference to required daily calories</a:t>
            </a:r>
            <a:r>
              <a:rPr lang="en-GB" dirty="0"/>
              <a:t>” </a:t>
            </a:r>
            <a:r>
              <a:rPr lang="en-GB" dirty="0" smtClean="0"/>
              <a:t>box to positive (</a:t>
            </a:r>
            <a:r>
              <a:rPr lang="en-GB" dirty="0" smtClean="0">
                <a:solidFill>
                  <a:srgbClr val="00B050"/>
                </a:solidFill>
              </a:rPr>
              <a:t>green</a:t>
            </a:r>
            <a:r>
              <a:rPr lang="en-GB" dirty="0" smtClean="0"/>
              <a:t>) so you have enough energy.</a:t>
            </a:r>
          </a:p>
          <a:p>
            <a:r>
              <a:rPr lang="en-GB" dirty="0" smtClean="0"/>
              <a:t>Make </a:t>
            </a:r>
            <a:r>
              <a:rPr lang="en-GB" dirty="0" smtClean="0"/>
              <a:t>sure you have a balanced diet of fats, protein and carbohydrate, the pie chart will change as you add or remove foods, make it match the example as closely as you can, a little different is ok.</a:t>
            </a:r>
          </a:p>
          <a:p>
            <a:r>
              <a:rPr lang="en-GB" dirty="0" smtClean="0"/>
              <a:t>Wrap up warm and eat well</a:t>
            </a:r>
            <a:r>
              <a:rPr lang="en-GB" dirty="0" smtClean="0"/>
              <a:t>!</a:t>
            </a:r>
          </a:p>
          <a:p>
            <a:r>
              <a:rPr lang="en-GB" dirty="0" smtClean="0"/>
              <a:t>I suggest you start with one day’s food, you can add enough food for the whole trip if you want to carry on, boxes I27 and I28 will tell you if you have enough food in total but not too much weight on </a:t>
            </a:r>
            <a:r>
              <a:rPr lang="en-GB" smtClean="0"/>
              <a:t>your sled.</a:t>
            </a:r>
            <a:endParaRPr lang="en-GB" dirty="0"/>
          </a:p>
        </p:txBody>
      </p:sp>
    </p:spTree>
    <p:extLst>
      <p:ext uri="{BB962C8B-B14F-4D97-AF65-F5344CB8AC3E}">
        <p14:creationId xmlns:p14="http://schemas.microsoft.com/office/powerpoint/2010/main" val="13740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47" y="126228"/>
            <a:ext cx="11708026" cy="1179143"/>
          </a:xfrm>
        </p:spPr>
        <p:txBody>
          <a:bodyPr>
            <a:normAutofit/>
          </a:bodyPr>
          <a:lstStyle/>
          <a:p>
            <a:r>
              <a:rPr lang="en-GB" sz="3100" b="1" dirty="0" smtClean="0">
                <a:solidFill>
                  <a:schemeClr val="accent2">
                    <a:lumMod val="50000"/>
                  </a:schemeClr>
                </a:solidFill>
              </a:rPr>
              <a:t>Sled dogs </a:t>
            </a:r>
            <a:r>
              <a:rPr lang="en-GB" sz="2400" dirty="0" smtClean="0"/>
              <a:t>– first brought to Antarctica around 1900 following the example of their use in the Arctic by the Inuit. This was at a time when internal combustion engines were quite new and very unreliable. </a:t>
            </a:r>
            <a:endParaRPr lang="en-GB" sz="2400"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1062" y="1305371"/>
            <a:ext cx="7105740" cy="5552629"/>
          </a:xfrm>
          <a:prstGeom prst="rect">
            <a:avLst/>
          </a:prstGeom>
        </p:spPr>
      </p:pic>
    </p:spTree>
    <p:extLst>
      <p:ext uri="{BB962C8B-B14F-4D97-AF65-F5344CB8AC3E}">
        <p14:creationId xmlns:p14="http://schemas.microsoft.com/office/powerpoint/2010/main" val="2253416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83" y="126749"/>
            <a:ext cx="11136517" cy="2046083"/>
          </a:xfrm>
        </p:spPr>
        <p:txBody>
          <a:bodyPr>
            <a:noAutofit/>
          </a:bodyPr>
          <a:lstStyle/>
          <a:p>
            <a:r>
              <a:rPr lang="en-GB" sz="2400" dirty="0" smtClean="0"/>
              <a:t>Dog sleds remained </a:t>
            </a:r>
            <a:r>
              <a:rPr lang="en-GB" sz="2400" dirty="0"/>
              <a:t>the most reliable form of transport in Antarctica until the 1970’s when mechanical transport had improved sufficiently. They were also sometimes used as emergency food in extreme circumstances. They were removed from Antarctica in 1994 under the Antarctic Treaty as a non-native species. Those who travelled with dogs would often speak of the tight dependency of man and dog, practically and emotionally working as a team.</a:t>
            </a:r>
          </a:p>
        </p:txBody>
      </p:sp>
      <p:pic>
        <p:nvPicPr>
          <p:cNvPr id="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7829" y="2141144"/>
            <a:ext cx="9684366" cy="4716856"/>
          </a:xfrm>
        </p:spPr>
      </p:pic>
    </p:spTree>
    <p:extLst>
      <p:ext uri="{BB962C8B-B14F-4D97-AF65-F5344CB8AC3E}">
        <p14:creationId xmlns:p14="http://schemas.microsoft.com/office/powerpoint/2010/main" val="3353162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65" y="225364"/>
            <a:ext cx="11963135" cy="1539089"/>
          </a:xfrm>
        </p:spPr>
        <p:txBody>
          <a:bodyPr>
            <a:normAutofit/>
          </a:bodyPr>
          <a:lstStyle/>
          <a:p>
            <a:r>
              <a:rPr lang="en-GB" sz="3100" b="1" dirty="0" smtClean="0">
                <a:solidFill>
                  <a:schemeClr val="accent2">
                    <a:lumMod val="50000"/>
                  </a:schemeClr>
                </a:solidFill>
              </a:rPr>
              <a:t>Manhauling</a:t>
            </a:r>
            <a:r>
              <a:rPr lang="en-GB" sz="2400" dirty="0" smtClean="0">
                <a:solidFill>
                  <a:schemeClr val="accent2">
                    <a:lumMod val="50000"/>
                  </a:schemeClr>
                </a:solidFill>
              </a:rPr>
              <a:t> </a:t>
            </a:r>
            <a:r>
              <a:rPr lang="en-GB" sz="2400" dirty="0" smtClean="0"/>
              <a:t>– Pulling a sledge via a harness and a rope. This method was used in the early days of Antarctic exploration, but also used later on for the sake of convenience if travel wasn’t so common as it didn’t require the cost or continuous maintenance of dog teams or mechanical vehicles.</a:t>
            </a:r>
            <a:endParaRPr lang="en-GB" sz="2000" dirty="0"/>
          </a:p>
        </p:txBody>
      </p:sp>
      <p:pic>
        <p:nvPicPr>
          <p:cNvPr id="5"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1469679" y="1597937"/>
            <a:ext cx="8528365" cy="5260063"/>
          </a:xfrm>
        </p:spPr>
      </p:pic>
    </p:spTree>
    <p:extLst>
      <p:ext uri="{BB962C8B-B14F-4D97-AF65-F5344CB8AC3E}">
        <p14:creationId xmlns:p14="http://schemas.microsoft.com/office/powerpoint/2010/main" val="3489214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473" y="162963"/>
            <a:ext cx="11383978" cy="930196"/>
          </a:xfrm>
        </p:spPr>
        <p:txBody>
          <a:bodyPr>
            <a:normAutofit fontScale="90000"/>
          </a:bodyPr>
          <a:lstStyle/>
          <a:p>
            <a:r>
              <a:rPr lang="en-GB" sz="2400" dirty="0"/>
              <a:t>On good surfaces it is surprisingly easy to pull a very heavy sledge, typically 3 to 5 men would be harnessed to a sledge. It </a:t>
            </a:r>
            <a:r>
              <a:rPr lang="en-GB" sz="2400" dirty="0" smtClean="0"/>
              <a:t>is </a:t>
            </a:r>
            <a:r>
              <a:rPr lang="en-GB" sz="2400" dirty="0"/>
              <a:t>very heavy work to do all </a:t>
            </a:r>
            <a:r>
              <a:rPr lang="en-GB" sz="2400" dirty="0" smtClean="0"/>
              <a:t>day, especially if the surface isn’t so hard and smooth.</a:t>
            </a:r>
            <a:endParaRPr lang="en-GB" sz="24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38" y="1111504"/>
            <a:ext cx="12192000" cy="5746496"/>
          </a:xfrm>
          <a:prstGeom prst="rect">
            <a:avLst/>
          </a:prstGeom>
        </p:spPr>
      </p:pic>
    </p:spTree>
    <p:extLst>
      <p:ext uri="{BB962C8B-B14F-4D97-AF65-F5344CB8AC3E}">
        <p14:creationId xmlns:p14="http://schemas.microsoft.com/office/powerpoint/2010/main" val="3803730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697" y="85038"/>
            <a:ext cx="11055179" cy="1883805"/>
          </a:xfrm>
        </p:spPr>
        <p:txBody>
          <a:bodyPr>
            <a:noAutofit/>
          </a:bodyPr>
          <a:lstStyle/>
          <a:p>
            <a:r>
              <a:rPr lang="en-GB" sz="2800" b="1" dirty="0" smtClean="0">
                <a:solidFill>
                  <a:schemeClr val="accent2">
                    <a:lumMod val="50000"/>
                  </a:schemeClr>
                </a:solidFill>
              </a:rPr>
              <a:t>Snowmobiles</a:t>
            </a:r>
            <a:r>
              <a:rPr lang="en-GB" sz="2200" dirty="0" smtClean="0">
                <a:solidFill>
                  <a:schemeClr val="accent2">
                    <a:lumMod val="50000"/>
                  </a:schemeClr>
                </a:solidFill>
              </a:rPr>
              <a:t> </a:t>
            </a:r>
            <a:r>
              <a:rPr lang="en-GB" sz="2200" dirty="0" smtClean="0"/>
              <a:t>- motor vehicles first went to Antarctica in 1907, they weren’t dependable enough in the harsh conditions compared to dog sleds until the 1960’s and 1970’s. They have the advantage that they don’t require much skill do drive one whereas dog sleds can be useless without a driver with at least some experience.</a:t>
            </a:r>
            <a:endParaRPr lang="en-GB" sz="22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05133" y="1968843"/>
            <a:ext cx="10303699" cy="4794422"/>
          </a:xfrm>
          <a:prstGeom prst="rect">
            <a:avLst/>
          </a:prstGeom>
        </p:spPr>
      </p:pic>
    </p:spTree>
    <p:extLst>
      <p:ext uri="{BB962C8B-B14F-4D97-AF65-F5344CB8AC3E}">
        <p14:creationId xmlns:p14="http://schemas.microsoft.com/office/powerpoint/2010/main" val="1434595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612" y="165949"/>
            <a:ext cx="10515600" cy="712237"/>
          </a:xfrm>
        </p:spPr>
        <p:txBody>
          <a:bodyPr>
            <a:normAutofit fontScale="90000"/>
          </a:bodyPr>
          <a:lstStyle/>
          <a:p>
            <a:r>
              <a:rPr lang="en-GB" sz="2400" dirty="0"/>
              <a:t>Their use requires backup support by air or the ability to radio for rescue by as they can take people a long way from the base, too far to walk back in an emergency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5794" y="1641582"/>
            <a:ext cx="7724212" cy="5216418"/>
          </a:xfrm>
        </p:spPr>
      </p:pic>
    </p:spTree>
    <p:extLst>
      <p:ext uri="{BB962C8B-B14F-4D97-AF65-F5344CB8AC3E}">
        <p14:creationId xmlns:p14="http://schemas.microsoft.com/office/powerpoint/2010/main" val="248348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548" y="120681"/>
            <a:ext cx="10515600" cy="739399"/>
          </a:xfrm>
        </p:spPr>
        <p:txBody>
          <a:bodyPr>
            <a:normAutofit/>
          </a:bodyPr>
          <a:lstStyle/>
          <a:p>
            <a:pPr algn="ctr"/>
            <a:r>
              <a:rPr lang="en-GB" dirty="0" smtClean="0"/>
              <a:t>Food Requirements in Antarctica</a:t>
            </a:r>
            <a:endParaRPr lang="en-GB" dirty="0"/>
          </a:p>
        </p:txBody>
      </p:sp>
      <p:sp>
        <p:nvSpPr>
          <p:cNvPr id="4" name="TextBox 3"/>
          <p:cNvSpPr txBox="1"/>
          <p:nvPr/>
        </p:nvSpPr>
        <p:spPr>
          <a:xfrm>
            <a:off x="596795" y="860080"/>
            <a:ext cx="10438645" cy="5847755"/>
          </a:xfrm>
          <a:prstGeom prst="rect">
            <a:avLst/>
          </a:prstGeom>
          <a:noFill/>
        </p:spPr>
        <p:txBody>
          <a:bodyPr wrap="square" rtlCol="0">
            <a:spAutoFit/>
          </a:bodyPr>
          <a:lstStyle/>
          <a:p>
            <a:r>
              <a:rPr lang="en-GB" sz="2200" dirty="0" smtClean="0"/>
              <a:t>You need more food in a cold environment as you use it to burn up and keep you warm. An average adult uses about 2,100 calories or 8,700 KJ per day, here are comparative values for Antarctica.</a:t>
            </a:r>
          </a:p>
          <a:p>
            <a:endParaRPr lang="en-GB" sz="2200" b="1" dirty="0"/>
          </a:p>
          <a:p>
            <a:r>
              <a:rPr lang="en-GB" sz="2200" b="1" dirty="0" smtClean="0">
                <a:solidFill>
                  <a:schemeClr val="accent2">
                    <a:lumMod val="50000"/>
                  </a:schemeClr>
                </a:solidFill>
              </a:rPr>
              <a:t>Energy requirements in Antarctica</a:t>
            </a:r>
            <a:r>
              <a:rPr lang="en-GB" sz="2200" dirty="0"/>
              <a:t/>
            </a:r>
            <a:br>
              <a:rPr lang="en-GB" sz="2200" dirty="0"/>
            </a:br>
            <a:r>
              <a:rPr lang="en-GB" sz="2200" dirty="0"/>
              <a:t>Manhauling </a:t>
            </a:r>
            <a:r>
              <a:rPr lang="en-GB" sz="2200" dirty="0" smtClean="0"/>
              <a:t>sledges	 – 6,500 </a:t>
            </a:r>
            <a:r>
              <a:rPr lang="en-GB" sz="2200" dirty="0"/>
              <a:t>calories (</a:t>
            </a:r>
            <a:r>
              <a:rPr lang="en-GB" sz="2200" dirty="0" smtClean="0"/>
              <a:t>27,300 </a:t>
            </a:r>
            <a:r>
              <a:rPr lang="en-GB" sz="2200" dirty="0"/>
              <a:t>KJ)</a:t>
            </a:r>
            <a:br>
              <a:rPr lang="en-GB" sz="2200" dirty="0"/>
            </a:br>
            <a:r>
              <a:rPr lang="en-GB" sz="2200" dirty="0"/>
              <a:t>Travelling by dog </a:t>
            </a:r>
            <a:r>
              <a:rPr lang="en-GB" sz="2200" dirty="0" smtClean="0"/>
              <a:t>sledge	 – 5,000 </a:t>
            </a:r>
            <a:r>
              <a:rPr lang="en-GB" sz="2200" dirty="0"/>
              <a:t>calories (</a:t>
            </a:r>
            <a:r>
              <a:rPr lang="en-GB" sz="2200" dirty="0" smtClean="0"/>
              <a:t>21,000 </a:t>
            </a:r>
            <a:r>
              <a:rPr lang="en-GB" sz="2200" dirty="0"/>
              <a:t>KJ)</a:t>
            </a:r>
            <a:br>
              <a:rPr lang="en-GB" sz="2200" dirty="0"/>
            </a:br>
            <a:r>
              <a:rPr lang="en-GB" sz="2200" dirty="0"/>
              <a:t>Travelling by </a:t>
            </a:r>
            <a:r>
              <a:rPr lang="en-GB" sz="2200" dirty="0" smtClean="0"/>
              <a:t>skidoo	 – 3,350 </a:t>
            </a:r>
            <a:r>
              <a:rPr lang="en-GB" sz="2200" dirty="0"/>
              <a:t>calories (</a:t>
            </a:r>
            <a:r>
              <a:rPr lang="en-GB" sz="2200" dirty="0" smtClean="0"/>
              <a:t>14,070 </a:t>
            </a:r>
            <a:r>
              <a:rPr lang="en-GB" sz="2200" dirty="0"/>
              <a:t>KJ)</a:t>
            </a:r>
            <a:br>
              <a:rPr lang="en-GB" sz="2200" dirty="0"/>
            </a:br>
            <a:r>
              <a:rPr lang="en-GB" sz="2200" dirty="0"/>
              <a:t>Working in </a:t>
            </a:r>
            <a:r>
              <a:rPr lang="en-GB" sz="2200" dirty="0" smtClean="0"/>
              <a:t>buildings	 – 2,750 </a:t>
            </a:r>
            <a:r>
              <a:rPr lang="en-GB" sz="2200" dirty="0"/>
              <a:t>calories (</a:t>
            </a:r>
            <a:r>
              <a:rPr lang="en-GB" sz="2200" dirty="0" smtClean="0"/>
              <a:t>11,550 </a:t>
            </a:r>
            <a:r>
              <a:rPr lang="en-GB" sz="2200" dirty="0"/>
              <a:t>KJ</a:t>
            </a:r>
            <a:r>
              <a:rPr lang="en-GB" sz="2200" dirty="0" smtClean="0"/>
              <a:t>)</a:t>
            </a:r>
          </a:p>
          <a:p>
            <a:endParaRPr lang="en-GB" sz="2200" dirty="0"/>
          </a:p>
          <a:p>
            <a:r>
              <a:rPr lang="en-GB" sz="2200" dirty="0" smtClean="0"/>
              <a:t>Look at the energy used manhauling! That’s because it’s a sustained high output over many hours.</a:t>
            </a:r>
          </a:p>
          <a:p>
            <a:endParaRPr lang="en-GB" sz="2200" dirty="0"/>
          </a:p>
          <a:p>
            <a:r>
              <a:rPr lang="en-GB" sz="2200" dirty="0" smtClean="0"/>
              <a:t>The high figure for travelling by dog sledge is because much of the time can be spent walking or running alongside to reduce the load for the dogs. In difficult places, the dog driver also needs to get off and push. A dog </a:t>
            </a:r>
            <a:r>
              <a:rPr lang="en-GB" sz="2200" dirty="0" smtClean="0"/>
              <a:t>consumes </a:t>
            </a:r>
            <a:r>
              <a:rPr lang="en-GB" sz="2200" dirty="0" smtClean="0"/>
              <a:t>about the same amount of food energy as a man per day even though they </a:t>
            </a:r>
            <a:r>
              <a:rPr lang="en-GB" sz="2200" dirty="0" smtClean="0"/>
              <a:t>are about </a:t>
            </a:r>
            <a:r>
              <a:rPr lang="en-GB" sz="2200" dirty="0" smtClean="0"/>
              <a:t>half the weight.</a:t>
            </a:r>
            <a:endParaRPr lang="en-GB" sz="2200" dirty="0"/>
          </a:p>
        </p:txBody>
      </p:sp>
    </p:spTree>
    <p:extLst>
      <p:ext uri="{BB962C8B-B14F-4D97-AF65-F5344CB8AC3E}">
        <p14:creationId xmlns:p14="http://schemas.microsoft.com/office/powerpoint/2010/main" val="2630283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18" y="109753"/>
            <a:ext cx="11878963" cy="2666399"/>
          </a:xfrm>
        </p:spPr>
        <p:txBody>
          <a:bodyPr>
            <a:noAutofit/>
          </a:bodyPr>
          <a:lstStyle/>
          <a:p>
            <a:r>
              <a:rPr lang="en-GB" sz="1800" b="1" dirty="0" smtClean="0">
                <a:effectLst/>
                <a:latin typeface="Calibri" panose="020F0502020204030204" pitchFamily="34" charset="0"/>
                <a:cs typeface="Calibri" panose="020F0502020204030204" pitchFamily="34" charset="0"/>
              </a:rPr>
              <a:t>You are about to go on a 100 mile journey into the "Field"</a:t>
            </a:r>
            <a:r>
              <a:rPr lang="en-GB" sz="1800" dirty="0" smtClean="0">
                <a:effectLst/>
                <a:latin typeface="Calibri" panose="020F0502020204030204" pitchFamily="34" charset="0"/>
                <a:cs typeface="Calibri" panose="020F0502020204030204" pitchFamily="34" charset="0"/>
              </a:rPr>
              <a:t> - that part of Antarctica (the vast majority of it) that isn't on a scientific station to undertake a scientific survey.</a:t>
            </a:r>
            <a:br>
              <a:rPr lang="en-GB" sz="1800" dirty="0" smtClean="0">
                <a:effectLst/>
                <a:latin typeface="Calibri" panose="020F0502020204030204" pitchFamily="34" charset="0"/>
                <a:cs typeface="Calibri" panose="020F0502020204030204" pitchFamily="34" charset="0"/>
              </a:rPr>
            </a:br>
            <a:r>
              <a:rPr lang="en-GB" sz="1800" dirty="0" smtClean="0">
                <a:effectLst/>
                <a:latin typeface="Calibri" panose="020F0502020204030204" pitchFamily="34" charset="0"/>
                <a:cs typeface="Calibri" panose="020F0502020204030204" pitchFamily="34" charset="0"/>
              </a:rPr>
              <a:t/>
            </a:r>
            <a:br>
              <a:rPr lang="en-GB" sz="1800" dirty="0" smtClean="0">
                <a:effectLst/>
                <a:latin typeface="Calibri" panose="020F0502020204030204" pitchFamily="34" charset="0"/>
                <a:cs typeface="Calibri" panose="020F0502020204030204" pitchFamily="34" charset="0"/>
              </a:rPr>
            </a:br>
            <a:r>
              <a:rPr lang="en-GB" sz="1800" dirty="0" smtClean="0">
                <a:effectLst/>
                <a:latin typeface="Calibri" panose="020F0502020204030204" pitchFamily="34" charset="0"/>
                <a:cs typeface="Calibri" panose="020F0502020204030204" pitchFamily="34" charset="0"/>
              </a:rPr>
              <a:t>You equipment is carried on a long sledge and may be pulled by </a:t>
            </a:r>
            <a:r>
              <a:rPr lang="en-GB" sz="1800" b="1" dirty="0" smtClean="0">
                <a:effectLst/>
                <a:latin typeface="Calibri" panose="020F0502020204030204" pitchFamily="34" charset="0"/>
                <a:cs typeface="Calibri" panose="020F0502020204030204" pitchFamily="34" charset="0"/>
              </a:rPr>
              <a:t>skidoo, dogs or human power</a:t>
            </a:r>
            <a:r>
              <a:rPr lang="en-GB" sz="1800" b="1" dirty="0" smtClean="0">
                <a:effectLst/>
                <a:latin typeface="Calibri" panose="020F0502020204030204" pitchFamily="34" charset="0"/>
                <a:cs typeface="Calibri" panose="020F0502020204030204" pitchFamily="34" charset="0"/>
              </a:rPr>
              <a:t>. </a:t>
            </a:r>
            <a:r>
              <a:rPr lang="en-GB" sz="1800" dirty="0" smtClean="0">
                <a:effectLst/>
                <a:latin typeface="Calibri" panose="020F0502020204030204" pitchFamily="34" charset="0"/>
                <a:cs typeface="Calibri" panose="020F0502020204030204" pitchFamily="34" charset="0"/>
              </a:rPr>
              <a:t>The </a:t>
            </a:r>
            <a:r>
              <a:rPr lang="en-GB" sz="1800" dirty="0" smtClean="0">
                <a:effectLst/>
                <a:latin typeface="Calibri" panose="020F0502020204030204" pitchFamily="34" charset="0"/>
                <a:cs typeface="Calibri" panose="020F0502020204030204" pitchFamily="34" charset="0"/>
              </a:rPr>
              <a:t>spreadsheet </a:t>
            </a:r>
            <a:r>
              <a:rPr lang="en-GB" sz="1800" dirty="0" smtClean="0">
                <a:effectLst/>
                <a:latin typeface="Calibri" panose="020F0502020204030204" pitchFamily="34" charset="0"/>
                <a:cs typeface="Calibri" panose="020F0502020204030204" pitchFamily="34" charset="0"/>
              </a:rPr>
              <a:t>gives </a:t>
            </a:r>
            <a:r>
              <a:rPr lang="en-GB" sz="1800" dirty="0" smtClean="0">
                <a:effectLst/>
                <a:latin typeface="Calibri" panose="020F0502020204030204" pitchFamily="34" charset="0"/>
                <a:cs typeface="Calibri" panose="020F0502020204030204" pitchFamily="34" charset="0"/>
              </a:rPr>
              <a:t>your </a:t>
            </a:r>
            <a:r>
              <a:rPr lang="en-GB" sz="1800" dirty="0" smtClean="0">
                <a:effectLst/>
                <a:latin typeface="Calibri" panose="020F0502020204030204" pitchFamily="34" charset="0"/>
                <a:cs typeface="Calibri" panose="020F0502020204030204" pitchFamily="34" charset="0"/>
              </a:rPr>
              <a:t>requirements </a:t>
            </a:r>
            <a:r>
              <a:rPr lang="en-GB" sz="1800" dirty="0" smtClean="0">
                <a:effectLst/>
                <a:latin typeface="Calibri" panose="020F0502020204030204" pitchFamily="34" charset="0"/>
                <a:cs typeface="Calibri" panose="020F0502020204030204" pitchFamily="34" charset="0"/>
              </a:rPr>
              <a:t>in terms of food and fuel</a:t>
            </a:r>
            <a:r>
              <a:rPr lang="en-GB" sz="1800" dirty="0" smtClean="0">
                <a:effectLst/>
                <a:latin typeface="Calibri" panose="020F0502020204030204" pitchFamily="34" charset="0"/>
                <a:cs typeface="Calibri" panose="020F0502020204030204" pitchFamily="34" charset="0"/>
              </a:rPr>
              <a:t>. </a:t>
            </a:r>
            <a:r>
              <a:rPr lang="en-GB" sz="1800" b="1" dirty="0" smtClean="0">
                <a:solidFill>
                  <a:srgbClr val="C00000"/>
                </a:solidFill>
                <a:effectLst/>
                <a:latin typeface="Calibri" panose="020F0502020204030204" pitchFamily="34" charset="0"/>
                <a:cs typeface="Calibri" panose="020F0502020204030204" pitchFamily="34" charset="0"/>
              </a:rPr>
              <a:t>You have to make your own balanced diet with enough energy too.</a:t>
            </a:r>
            <a:r>
              <a:rPr lang="en-GB" sz="1800" b="1" dirty="0" smtClean="0">
                <a:solidFill>
                  <a:srgbClr val="C00000"/>
                </a:solidFill>
                <a:effectLst/>
                <a:latin typeface="Calibri" panose="020F0502020204030204" pitchFamily="34" charset="0"/>
                <a:cs typeface="Calibri" panose="020F0502020204030204" pitchFamily="34" charset="0"/>
              </a:rPr>
              <a:t/>
            </a:r>
            <a:br>
              <a:rPr lang="en-GB" sz="1800" b="1" dirty="0" smtClean="0">
                <a:solidFill>
                  <a:srgbClr val="C00000"/>
                </a:solidFill>
                <a:effectLst/>
                <a:latin typeface="Calibri" panose="020F0502020204030204" pitchFamily="34" charset="0"/>
                <a:cs typeface="Calibri" panose="020F0502020204030204" pitchFamily="34" charset="0"/>
              </a:rPr>
            </a:br>
            <a:r>
              <a:rPr lang="en-GB" sz="1800" dirty="0">
                <a:latin typeface="Calibri" panose="020F0502020204030204" pitchFamily="34" charset="0"/>
                <a:cs typeface="Calibri" panose="020F0502020204030204" pitchFamily="34" charset="0"/>
              </a:rPr>
              <a:t/>
            </a:r>
            <a:br>
              <a:rPr lang="en-GB" sz="1800" dirty="0">
                <a:latin typeface="Calibri" panose="020F0502020204030204" pitchFamily="34" charset="0"/>
                <a:cs typeface="Calibri" panose="020F0502020204030204" pitchFamily="34" charset="0"/>
              </a:rPr>
            </a:br>
            <a:r>
              <a:rPr lang="en-GB" sz="1800" dirty="0" smtClean="0">
                <a:latin typeface="Calibri" panose="020F0502020204030204" pitchFamily="34" charset="0"/>
                <a:cs typeface="Calibri" panose="020F0502020204030204" pitchFamily="34" charset="0"/>
              </a:rPr>
              <a:t>T</a:t>
            </a:r>
            <a:r>
              <a:rPr lang="en-GB" sz="1800" dirty="0" smtClean="0">
                <a:effectLst/>
                <a:latin typeface="Calibri" panose="020F0502020204030204" pitchFamily="34" charset="0"/>
                <a:cs typeface="Calibri" panose="020F0502020204030204" pitchFamily="34" charset="0"/>
              </a:rPr>
              <a:t>his kind of trip is still carried out in Antarctica today, though only skidoos are now used, the last dogs were removed in 1994. Manhauling was a common method of transport during the Heroic Age of Antarctic Exploration from 1898-1922 and may be used for short journeys especially where the sea ice may be unstable or thin</a:t>
            </a:r>
            <a:r>
              <a:rPr lang="en-GB" sz="1800" dirty="0" smtClean="0">
                <a:effectLst/>
                <a:latin typeface="Calibri" panose="020F0502020204030204" pitchFamily="34" charset="0"/>
                <a:cs typeface="Calibri" panose="020F0502020204030204" pitchFamily="34" charset="0"/>
              </a:rPr>
              <a:t>.</a:t>
            </a:r>
            <a:endParaRPr lang="en-GB" sz="18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9189" y="2899720"/>
            <a:ext cx="5852983" cy="3872724"/>
          </a:xfrm>
          <a:prstGeom prst="rect">
            <a:avLst/>
          </a:prstGeom>
        </p:spPr>
      </p:pic>
    </p:spTree>
    <p:extLst>
      <p:ext uri="{BB962C8B-B14F-4D97-AF65-F5344CB8AC3E}">
        <p14:creationId xmlns:p14="http://schemas.microsoft.com/office/powerpoint/2010/main" val="3496752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1505</TotalTime>
  <Words>739</Words>
  <Application>Microsoft Office PowerPoint</Application>
  <PresentationFormat>Widescreen</PresentationFormat>
  <Paragraphs>28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Travel in Antarctica</vt:lpstr>
      <vt:lpstr>Sled dogs – first brought to Antarctica around 1900 following the example of their use in the Arctic by the Inuit. This was at a time when internal combustion engines were quite new and very unreliable. </vt:lpstr>
      <vt:lpstr>Dog sleds remained the most reliable form of transport in Antarctica until the 1970’s when mechanical transport had improved sufficiently. They were also sometimes used as emergency food in extreme circumstances. They were removed from Antarctica in 1994 under the Antarctic Treaty as a non-native species. Those who travelled with dogs would often speak of the tight dependency of man and dog, practically and emotionally working as a team.</vt:lpstr>
      <vt:lpstr>Manhauling – Pulling a sledge via a harness and a rope. This method was used in the early days of Antarctic exploration, but also used later on for the sake of convenience if travel wasn’t so common as it didn’t require the cost or continuous maintenance of dog teams or mechanical vehicles.</vt:lpstr>
      <vt:lpstr>On good surfaces it is surprisingly easy to pull a very heavy sledge, typically 3 to 5 men would be harnessed to a sledge. It is very heavy work to do all day, especially if the surface isn’t so hard and smooth.</vt:lpstr>
      <vt:lpstr>Snowmobiles - motor vehicles first went to Antarctica in 1907, they weren’t dependable enough in the harsh conditions compared to dog sleds until the 1960’s and 1970’s. They have the advantage that they don’t require much skill do drive one whereas dog sleds can be useless without a driver with at least some experience.</vt:lpstr>
      <vt:lpstr>Their use requires backup support by air or the ability to radio for rescue by as they can take people a long way from the base, too far to walk back in an emergency</vt:lpstr>
      <vt:lpstr>Food Requirements in Antarctica</vt:lpstr>
      <vt:lpstr>You are about to go on a 100 mile journey into the "Field" - that part of Antarctica (the vast majority of it) that isn't on a scientific station to undertake a scientific survey.  You equipment is carried on a long sledge and may be pulled by skidoo, dogs or human power. The spreadsheet gives your requirements in terms of food and fuel. You have to make your own balanced diet with enough energy too.  This kind of trip is still carried out in Antarctica today, though only skidoos are now used, the last dogs were removed in 1994. Manhauling was a common method of transport during the Heroic Age of Antarctic Exploration from 1898-1922 and may be used for short journeys especially where the sea ice may be unstable or thin.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in Antarctica</dc:title>
  <dc:creator>Dad</dc:creator>
  <cp:lastModifiedBy>Dad</cp:lastModifiedBy>
  <cp:revision>50</cp:revision>
  <dcterms:created xsi:type="dcterms:W3CDTF">2015-10-05T20:03:43Z</dcterms:created>
  <dcterms:modified xsi:type="dcterms:W3CDTF">2018-04-10T12:09:14Z</dcterms:modified>
</cp:coreProperties>
</file>